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510983-8D81-4CE3-BB18-D44D7606FE4F}" v="1" dt="2026-09-18T19:15:14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misiego blazquez" userId="b4cceb1b8de1e0df" providerId="LiveId" clId="{04B15378-82BC-4EC0-805C-F9A1C68EE37F}"/>
    <pc:docChg chg="undo custSel delSld modSld">
      <pc:chgData name="francisco misiego blazquez" userId="b4cceb1b8de1e0df" providerId="LiveId" clId="{04B15378-82BC-4EC0-805C-F9A1C68EE37F}" dt="2026-09-18T20:29:40.832" v="194" actId="790"/>
      <pc:docMkLst>
        <pc:docMk/>
      </pc:docMkLst>
      <pc:sldChg chg="modSp del mod">
        <pc:chgData name="francisco misiego blazquez" userId="b4cceb1b8de1e0df" providerId="LiveId" clId="{04B15378-82BC-4EC0-805C-F9A1C68EE37F}" dt="2026-09-18T19:16:53.993" v="191" actId="47"/>
        <pc:sldMkLst>
          <pc:docMk/>
          <pc:sldMk cId="0" sldId="256"/>
        </pc:sldMkLst>
        <pc:spChg chg="mod">
          <ac:chgData name="francisco misiego blazquez" userId="b4cceb1b8de1e0df" providerId="LiveId" clId="{04B15378-82BC-4EC0-805C-F9A1C68EE37F}" dt="2026-09-18T19:14:43.529" v="178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4:07.816" v="177" actId="20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0:37.864" v="31" actId="20577"/>
        <pc:sldMkLst>
          <pc:docMk/>
          <pc:sldMk cId="0" sldId="257"/>
        </pc:sldMkLst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4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0:37.864" v="31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0:27.901" v="26" actId="20577"/>
          <ac:spMkLst>
            <pc:docMk/>
            <pc:sldMk cId="0" sldId="257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0:18.007" v="23" actId="255"/>
          <ac:spMkLst>
            <pc:docMk/>
            <pc:sldMk cId="0" sldId="257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9:18.331" v="21" actId="790"/>
          <ac:spMkLst>
            <pc:docMk/>
            <pc:sldMk cId="0" sldId="257"/>
            <ac:spMk id="16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4:23.902" v="54" actId="1076"/>
        <pc:sldMkLst>
          <pc:docMk/>
          <pc:sldMk cId="0" sldId="258"/>
        </pc:sldMkLst>
        <pc:spChg chg="mod">
          <ac:chgData name="francisco misiego blazquez" userId="b4cceb1b8de1e0df" providerId="LiveId" clId="{04B15378-82BC-4EC0-805C-F9A1C68EE37F}" dt="2026-09-18T19:02:59.528" v="45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1:46.778" v="32" actId="255"/>
          <ac:spMkLst>
            <pc:docMk/>
            <pc:sldMk cId="0" sldId="258"/>
            <ac:spMk id="8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2:49.372" v="42" actId="1410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1:57.495" v="33" actId="108"/>
          <ac:spMkLst>
            <pc:docMk/>
            <pc:sldMk cId="0" sldId="258"/>
            <ac:spMk id="1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2:40.257" v="38" actId="2057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2:32.310" v="36" actId="14100"/>
          <ac:spMkLst>
            <pc:docMk/>
            <pc:sldMk cId="0" sldId="258"/>
            <ac:spMk id="18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3:23.167" v="47" actId="207"/>
          <ac:spMkLst>
            <pc:docMk/>
            <pc:sldMk cId="0" sldId="258"/>
            <ac:spMk id="2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4:23.902" v="54" actId="1076"/>
          <ac:spMkLst>
            <pc:docMk/>
            <pc:sldMk cId="0" sldId="258"/>
            <ac:spMk id="22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20:28:27.635" v="192" actId="790"/>
        <pc:sldMkLst>
          <pc:docMk/>
          <pc:sldMk cId="0" sldId="260"/>
        </pc:sldMkLst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9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8:27.635" v="192" actId="790"/>
          <ac:spMkLst>
            <pc:docMk/>
            <pc:sldMk cId="0" sldId="260"/>
            <ac:spMk id="18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5:11.769" v="68" actId="20577"/>
        <pc:sldMkLst>
          <pc:docMk/>
          <pc:sldMk cId="0" sldId="261"/>
        </pc:sldMkLst>
        <pc:spChg chg="mod">
          <ac:chgData name="francisco misiego blazquez" userId="b4cceb1b8de1e0df" providerId="LiveId" clId="{04B15378-82BC-4EC0-805C-F9A1C68EE37F}" dt="2026-09-18T19:04:55.599" v="62" actId="20577"/>
          <ac:spMkLst>
            <pc:docMk/>
            <pc:sldMk cId="0" sldId="261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5:07.237" v="65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5:11.769" v="68" actId="20577"/>
          <ac:spMkLst>
            <pc:docMk/>
            <pc:sldMk cId="0" sldId="261"/>
            <ac:spMk id="15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6:36.540" v="84" actId="120"/>
        <pc:sldMkLst>
          <pc:docMk/>
          <pc:sldMk cId="0" sldId="262"/>
        </pc:sldMkLst>
        <pc:spChg chg="mod">
          <ac:chgData name="francisco misiego blazquez" userId="b4cceb1b8de1e0df" providerId="LiveId" clId="{04B15378-82BC-4EC0-805C-F9A1C68EE37F}" dt="2026-09-18T19:06:16.391" v="80" actId="120"/>
          <ac:spMkLst>
            <pc:docMk/>
            <pc:sldMk cId="0" sldId="262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6:25.338" v="82" actId="12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6:30.856" v="83" actId="120"/>
          <ac:spMkLst>
            <pc:docMk/>
            <pc:sldMk cId="0" sldId="262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6:36.540" v="84" actId="120"/>
          <ac:spMkLst>
            <pc:docMk/>
            <pc:sldMk cId="0" sldId="262"/>
            <ac:spMk id="19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6:54.102" v="91" actId="20577"/>
        <pc:sldMkLst>
          <pc:docMk/>
          <pc:sldMk cId="0" sldId="263"/>
        </pc:sldMkLst>
        <pc:spChg chg="mod">
          <ac:chgData name="francisco misiego blazquez" userId="b4cceb1b8de1e0df" providerId="LiveId" clId="{04B15378-82BC-4EC0-805C-F9A1C68EE37F}" dt="2026-09-18T19:06:45.176" v="86" actId="20577"/>
          <ac:spMkLst>
            <pc:docMk/>
            <pc:sldMk cId="0" sldId="263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6:52.014" v="89" actId="20577"/>
          <ac:spMkLst>
            <pc:docMk/>
            <pc:sldMk cId="0" sldId="263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6:54.102" v="91" actId="20577"/>
          <ac:spMkLst>
            <pc:docMk/>
            <pc:sldMk cId="0" sldId="263"/>
            <ac:spMk id="15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7:24.814" v="99" actId="207"/>
        <pc:sldMkLst>
          <pc:docMk/>
          <pc:sldMk cId="0" sldId="264"/>
        </pc:sldMkLst>
        <pc:spChg chg="mod">
          <ac:chgData name="francisco misiego blazquez" userId="b4cceb1b8de1e0df" providerId="LiveId" clId="{04B15378-82BC-4EC0-805C-F9A1C68EE37F}" dt="2026-09-18T19:07:18.227" v="98" actId="207"/>
          <ac:spMkLst>
            <pc:docMk/>
            <pc:sldMk cId="0" sldId="264"/>
            <ac:spMk id="30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7:24.814" v="99" actId="207"/>
          <ac:spMkLst>
            <pc:docMk/>
            <pc:sldMk cId="0" sldId="264"/>
            <ac:spMk id="3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7:08.284" v="97" actId="20577"/>
          <ac:spMkLst>
            <pc:docMk/>
            <pc:sldMk cId="0" sldId="264"/>
            <ac:spMk id="35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7:45.492" v="104" actId="20577"/>
        <pc:sldMkLst>
          <pc:docMk/>
          <pc:sldMk cId="0" sldId="265"/>
        </pc:sldMkLst>
        <pc:spChg chg="mod">
          <ac:chgData name="francisco misiego blazquez" userId="b4cceb1b8de1e0df" providerId="LiveId" clId="{04B15378-82BC-4EC0-805C-F9A1C68EE37F}" dt="2026-09-18T19:07:36.889" v="101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7:45.492" v="104" actId="20577"/>
          <ac:spMkLst>
            <pc:docMk/>
            <pc:sldMk cId="0" sldId="265"/>
            <ac:spMk id="11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20:29:23.837" v="193" actId="790"/>
        <pc:sldMkLst>
          <pc:docMk/>
          <pc:sldMk cId="0" sldId="266"/>
        </pc:sldMkLst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6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8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7:59.155" v="110" actId="20577"/>
          <ac:spMkLst>
            <pc:docMk/>
            <pc:sldMk cId="0" sldId="266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4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23.837" v="193" actId="790"/>
          <ac:spMkLst>
            <pc:docMk/>
            <pc:sldMk cId="0" sldId="266"/>
            <ac:spMk id="18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9:07.037" v="122" actId="20577"/>
        <pc:sldMkLst>
          <pc:docMk/>
          <pc:sldMk cId="0" sldId="267"/>
        </pc:sldMkLst>
        <pc:spChg chg="mod">
          <ac:chgData name="francisco misiego blazquez" userId="b4cceb1b8de1e0df" providerId="LiveId" clId="{04B15378-82BC-4EC0-805C-F9A1C68EE37F}" dt="2026-09-18T19:08:19.930" v="115" actId="120"/>
          <ac:spMkLst>
            <pc:docMk/>
            <pc:sldMk cId="0" sldId="267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8:25.274" v="116" actId="120"/>
          <ac:spMkLst>
            <pc:docMk/>
            <pc:sldMk cId="0" sldId="267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8:39.071" v="118" actId="20577"/>
          <ac:spMkLst>
            <pc:docMk/>
            <pc:sldMk cId="0" sldId="267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8:50.139" v="119" actId="120"/>
          <ac:spMkLst>
            <pc:docMk/>
            <pc:sldMk cId="0" sldId="267"/>
            <ac:spMk id="19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8:54.803" v="120" actId="120"/>
          <ac:spMkLst>
            <pc:docMk/>
            <pc:sldMk cId="0" sldId="267"/>
            <ac:spMk id="2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07.037" v="122" actId="20577"/>
          <ac:spMkLst>
            <pc:docMk/>
            <pc:sldMk cId="0" sldId="267"/>
            <ac:spMk id="27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9:30.966" v="128" actId="20577"/>
        <pc:sldMkLst>
          <pc:docMk/>
          <pc:sldMk cId="0" sldId="268"/>
        </pc:sldMkLst>
        <pc:spChg chg="mod">
          <ac:chgData name="francisco misiego blazquez" userId="b4cceb1b8de1e0df" providerId="LiveId" clId="{04B15378-82BC-4EC0-805C-F9A1C68EE37F}" dt="2026-09-18T19:09:14.011" v="124" actId="20577"/>
          <ac:spMkLst>
            <pc:docMk/>
            <pc:sldMk cId="0" sldId="268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26.129" v="126" actId="20577"/>
          <ac:spMkLst>
            <pc:docMk/>
            <pc:sldMk cId="0" sldId="268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30.966" v="128" actId="20577"/>
          <ac:spMkLst>
            <pc:docMk/>
            <pc:sldMk cId="0" sldId="268"/>
            <ac:spMk id="15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09:54.497" v="132" actId="120"/>
        <pc:sldMkLst>
          <pc:docMk/>
          <pc:sldMk cId="0" sldId="269"/>
        </pc:sldMkLst>
        <pc:spChg chg="mod">
          <ac:chgData name="francisco misiego blazquez" userId="b4cceb1b8de1e0df" providerId="LiveId" clId="{04B15378-82BC-4EC0-805C-F9A1C68EE37F}" dt="2026-09-18T19:09:41.332" v="129" actId="120"/>
          <ac:spMkLst>
            <pc:docMk/>
            <pc:sldMk cId="0" sldId="269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46.101" v="130" actId="120"/>
          <ac:spMkLst>
            <pc:docMk/>
            <pc:sldMk cId="0" sldId="269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49.940" v="131" actId="120"/>
          <ac:spMkLst>
            <pc:docMk/>
            <pc:sldMk cId="0" sldId="269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09:54.497" v="132" actId="120"/>
          <ac:spMkLst>
            <pc:docMk/>
            <pc:sldMk cId="0" sldId="269"/>
            <ac:spMk id="19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10:33.359" v="140" actId="120"/>
        <pc:sldMkLst>
          <pc:docMk/>
          <pc:sldMk cId="0" sldId="271"/>
        </pc:sldMkLst>
        <pc:spChg chg="mod">
          <ac:chgData name="francisco misiego blazquez" userId="b4cceb1b8de1e0df" providerId="LiveId" clId="{04B15378-82BC-4EC0-805C-F9A1C68EE37F}" dt="2026-09-18T19:10:27.507" v="139" actId="120"/>
          <ac:spMkLst>
            <pc:docMk/>
            <pc:sldMk cId="0" sldId="271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0:33.359" v="140" actId="120"/>
          <ac:spMkLst>
            <pc:docMk/>
            <pc:sldMk cId="0" sldId="271"/>
            <ac:spMk id="11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10:58.560" v="144" actId="120"/>
        <pc:sldMkLst>
          <pc:docMk/>
          <pc:sldMk cId="0" sldId="272"/>
        </pc:sldMkLst>
        <pc:spChg chg="mod">
          <ac:chgData name="francisco misiego blazquez" userId="b4cceb1b8de1e0df" providerId="LiveId" clId="{04B15378-82BC-4EC0-805C-F9A1C68EE37F}" dt="2026-09-18T19:10:58.560" v="144" actId="120"/>
          <ac:spMkLst>
            <pc:docMk/>
            <pc:sldMk cId="0" sldId="272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0:41.101" v="141" actId="123"/>
          <ac:spMkLst>
            <pc:docMk/>
            <pc:sldMk cId="0" sldId="272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0:50.019" v="142" actId="120"/>
          <ac:spMkLst>
            <pc:docMk/>
            <pc:sldMk cId="0" sldId="272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0:54.482" v="143" actId="120"/>
          <ac:spMkLst>
            <pc:docMk/>
            <pc:sldMk cId="0" sldId="272"/>
            <ac:spMk id="19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11:12.239" v="150" actId="20577"/>
        <pc:sldMkLst>
          <pc:docMk/>
          <pc:sldMk cId="0" sldId="273"/>
        </pc:sldMkLst>
        <pc:spChg chg="mod">
          <ac:chgData name="francisco misiego blazquez" userId="b4cceb1b8de1e0df" providerId="LiveId" clId="{04B15378-82BC-4EC0-805C-F9A1C68EE37F}" dt="2026-09-18T19:11:07.577" v="146" actId="20577"/>
          <ac:spMkLst>
            <pc:docMk/>
            <pc:sldMk cId="0" sldId="273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1:09.927" v="148" actId="20577"/>
          <ac:spMkLst>
            <pc:docMk/>
            <pc:sldMk cId="0" sldId="273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1:12.239" v="150" actId="20577"/>
          <ac:spMkLst>
            <pc:docMk/>
            <pc:sldMk cId="0" sldId="273"/>
            <ac:spMk id="15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11:29.690" v="154" actId="120"/>
        <pc:sldMkLst>
          <pc:docMk/>
          <pc:sldMk cId="0" sldId="274"/>
        </pc:sldMkLst>
        <pc:spChg chg="mod">
          <ac:chgData name="francisco misiego blazquez" userId="b4cceb1b8de1e0df" providerId="LiveId" clId="{04B15378-82BC-4EC0-805C-F9A1C68EE37F}" dt="2026-09-18T19:11:17.839" v="151" actId="120"/>
          <ac:spMkLst>
            <pc:docMk/>
            <pc:sldMk cId="0" sldId="274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1:22.170" v="152" actId="120"/>
          <ac:spMkLst>
            <pc:docMk/>
            <pc:sldMk cId="0" sldId="274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1:26.233" v="153" actId="120"/>
          <ac:spMkLst>
            <pc:docMk/>
            <pc:sldMk cId="0" sldId="274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1:29.690" v="154" actId="120"/>
          <ac:spMkLst>
            <pc:docMk/>
            <pc:sldMk cId="0" sldId="274"/>
            <ac:spMk id="19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19:12:00.560" v="164" actId="120"/>
        <pc:sldMkLst>
          <pc:docMk/>
          <pc:sldMk cId="0" sldId="275"/>
        </pc:sldMkLst>
        <pc:spChg chg="mod">
          <ac:chgData name="francisco misiego blazquez" userId="b4cceb1b8de1e0df" providerId="LiveId" clId="{04B15378-82BC-4EC0-805C-F9A1C68EE37F}" dt="2026-09-18T19:11:56.369" v="163" actId="120"/>
          <ac:spMkLst>
            <pc:docMk/>
            <pc:sldMk cId="0" sldId="275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2:00.560" v="164" actId="120"/>
          <ac:spMkLst>
            <pc:docMk/>
            <pc:sldMk cId="0" sldId="275"/>
            <ac:spMk id="11" creationId="{00000000-0000-0000-0000-000000000000}"/>
          </ac:spMkLst>
        </pc:spChg>
      </pc:sldChg>
      <pc:sldChg chg="modSp mod">
        <pc:chgData name="francisco misiego blazquez" userId="b4cceb1b8de1e0df" providerId="LiveId" clId="{04B15378-82BC-4EC0-805C-F9A1C68EE37F}" dt="2026-09-18T20:29:40.832" v="194" actId="790"/>
        <pc:sldMkLst>
          <pc:docMk/>
          <pc:sldMk cId="0" sldId="276"/>
        </pc:sldMkLst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2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4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6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9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6:26.651" v="9" actId="6549"/>
          <ac:spMkLst>
            <pc:docMk/>
            <pc:sldMk cId="0" sldId="276"/>
            <ac:spMk id="11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14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2:29.106" v="167" actId="207"/>
          <ac:spMkLst>
            <pc:docMk/>
            <pc:sldMk cId="0" sldId="276"/>
            <ac:spMk id="15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16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1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20:29:40.832" v="194" actId="790"/>
          <ac:spMkLst>
            <pc:docMk/>
            <pc:sldMk cId="0" sldId="276"/>
            <ac:spMk id="18" creationId="{00000000-0000-0000-0000-000000000000}"/>
          </ac:spMkLst>
        </pc:spChg>
      </pc:sldChg>
      <pc:sldChg chg="delSp modSp del mod">
        <pc:chgData name="francisco misiego blazquez" userId="b4cceb1b8de1e0df" providerId="LiveId" clId="{04B15378-82BC-4EC0-805C-F9A1C68EE37F}" dt="2026-09-18T19:16:17.219" v="190" actId="47"/>
        <pc:sldMkLst>
          <pc:docMk/>
          <pc:sldMk cId="0" sldId="277"/>
        </pc:sldMkLst>
        <pc:spChg chg="mod">
          <ac:chgData name="francisco misiego blazquez" userId="b4cceb1b8de1e0df" providerId="LiveId" clId="{04B15378-82BC-4EC0-805C-F9A1C68EE37F}" dt="2026-09-18T19:12:48.609" v="171" actId="1076"/>
          <ac:spMkLst>
            <pc:docMk/>
            <pc:sldMk cId="0" sldId="277"/>
            <ac:spMk id="3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9:12:40.480" v="169" actId="1076"/>
          <ac:spMkLst>
            <pc:docMk/>
            <pc:sldMk cId="0" sldId="277"/>
            <ac:spMk id="5" creationId="{00000000-0000-0000-0000-000000000000}"/>
          </ac:spMkLst>
        </pc:spChg>
        <pc:spChg chg="del">
          <ac:chgData name="francisco misiego blazquez" userId="b4cceb1b8de1e0df" providerId="LiveId" clId="{04B15378-82BC-4EC0-805C-F9A1C68EE37F}" dt="2026-09-18T18:55:07.457" v="2" actId="478"/>
          <ac:spMkLst>
            <pc:docMk/>
            <pc:sldMk cId="0" sldId="277"/>
            <ac:spMk id="7" creationId="{00000000-0000-0000-0000-000000000000}"/>
          </ac:spMkLst>
        </pc:spChg>
        <pc:spChg chg="mod">
          <ac:chgData name="francisco misiego blazquez" userId="b4cceb1b8de1e0df" providerId="LiveId" clId="{04B15378-82BC-4EC0-805C-F9A1C68EE37F}" dt="2026-09-18T18:55:19.386" v="4" actId="1076"/>
          <ac:spMkLst>
            <pc:docMk/>
            <pc:sldMk cId="0" sldId="277"/>
            <ac:spMk id="8" creationId="{00000000-0000-0000-0000-000000000000}"/>
          </ac:spMkLst>
        </pc:spChg>
      </pc:sldChg>
      <pc:sldChg chg="addSp delSp modSp mod">
        <pc:chgData name="francisco misiego blazquez" userId="b4cceb1b8de1e0df" providerId="LiveId" clId="{04B15378-82BC-4EC0-805C-F9A1C68EE37F}" dt="2026-09-18T19:16:02.145" v="189" actId="207"/>
        <pc:sldMkLst>
          <pc:docMk/>
          <pc:sldMk cId="0" sldId="278"/>
        </pc:sldMkLst>
        <pc:spChg chg="mod">
          <ac:chgData name="francisco misiego blazquez" userId="b4cceb1b8de1e0df" providerId="LiveId" clId="{04B15378-82BC-4EC0-805C-F9A1C68EE37F}" dt="2026-09-18T19:15:33.730" v="183" actId="1076"/>
          <ac:spMkLst>
            <pc:docMk/>
            <pc:sldMk cId="0" sldId="278"/>
            <ac:spMk id="2" creationId="{00000000-0000-0000-0000-000000000000}"/>
          </ac:spMkLst>
        </pc:spChg>
        <pc:spChg chg="del mod">
          <ac:chgData name="francisco misiego blazquez" userId="b4cceb1b8de1e0df" providerId="LiveId" clId="{04B15378-82BC-4EC0-805C-F9A1C68EE37F}" dt="2026-09-18T19:13:56.150" v="174" actId="478"/>
          <ac:spMkLst>
            <pc:docMk/>
            <pc:sldMk cId="0" sldId="278"/>
            <ac:spMk id="3" creationId="{00000000-0000-0000-0000-000000000000}"/>
          </ac:spMkLst>
        </pc:spChg>
        <pc:spChg chg="add mod">
          <ac:chgData name="francisco misiego blazquez" userId="b4cceb1b8de1e0df" providerId="LiveId" clId="{04B15378-82BC-4EC0-805C-F9A1C68EE37F}" dt="2026-09-18T19:16:02.145" v="189" actId="207"/>
          <ac:spMkLst>
            <pc:docMk/>
            <pc:sldMk cId="0" sldId="278"/>
            <ac:spMk id="26" creationId="{B22B656C-13EB-575A-3E27-4B3693CFE7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864108"/>
            <a:ext cx="10972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1">
                <a:solidFill>
                  <a:srgbClr val="2D66AE"/>
                </a:solidFill>
              </a:defRPr>
            </a:pPr>
            <a:r>
              <a:rPr dirty="0"/>
              <a:t>ÍNDICE NAVEGABLE</a:t>
            </a:r>
          </a:p>
        </p:txBody>
      </p:sp>
      <p:sp>
        <p:nvSpPr>
          <p:cNvPr id="4" name="Rounded Rectangle 3">
            <a:hlinkClick r:id="rId2" action="ppaction://hlinksldjump"/>
          </p:cNvPr>
          <p:cNvSpPr/>
          <p:nvPr/>
        </p:nvSpPr>
        <p:spPr>
          <a:xfrm>
            <a:off x="594360" y="1417320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1. Tesis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4416552" y="1417320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2. Internet → Cloud → IA</a:t>
            </a:r>
          </a:p>
        </p:txBody>
      </p:sp>
      <p:sp>
        <p:nvSpPr>
          <p:cNvPr id="6" name="Rounded Rectangle 5">
            <a:hlinkClick r:id="rId4" action="ppaction://hlinksldjump"/>
          </p:cNvPr>
          <p:cNvSpPr/>
          <p:nvPr/>
        </p:nvSpPr>
        <p:spPr>
          <a:xfrm>
            <a:off x="8238744" y="1417320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3. Los 5 frenos</a:t>
            </a:r>
          </a:p>
        </p:txBody>
      </p:sp>
      <p:sp>
        <p:nvSpPr>
          <p:cNvPr id="7" name="Rounded Rectangle 6">
            <a:hlinkClick r:id="rId5" action="ppaction://hlinksldjump"/>
          </p:cNvPr>
          <p:cNvSpPr/>
          <p:nvPr/>
        </p:nvSpPr>
        <p:spPr>
          <a:xfrm>
            <a:off x="594360" y="207568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4. Tecnología</a:t>
            </a:r>
          </a:p>
        </p:txBody>
      </p:sp>
      <p:sp>
        <p:nvSpPr>
          <p:cNvPr id="8" name="Rounded Rectangle 7">
            <a:hlinkClick r:id="rId6" action="ppaction://hlinksldjump"/>
          </p:cNvPr>
          <p:cNvSpPr/>
          <p:nvPr/>
        </p:nvSpPr>
        <p:spPr>
          <a:xfrm>
            <a:off x="4416552" y="207568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5. Chips e infraestructura</a:t>
            </a:r>
          </a:p>
        </p:txBody>
      </p:sp>
      <p:sp>
        <p:nvSpPr>
          <p:cNvPr id="9" name="Rounded Rectangle 8">
            <a:hlinkClick r:id="rId7" action="ppaction://hlinksldjump"/>
          </p:cNvPr>
          <p:cNvSpPr/>
          <p:nvPr/>
        </p:nvSpPr>
        <p:spPr>
          <a:xfrm>
            <a:off x="8238744" y="207568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6. Energía y data centers</a:t>
            </a:r>
          </a:p>
        </p:txBody>
      </p:sp>
      <p:sp>
        <p:nvSpPr>
          <p:cNvPr id="10" name="Rounded Rectangle 9">
            <a:hlinkClick r:id="rId8" action="ppaction://hlinksldjump"/>
          </p:cNvPr>
          <p:cNvSpPr/>
          <p:nvPr/>
        </p:nvSpPr>
        <p:spPr>
          <a:xfrm>
            <a:off x="594360" y="2734056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7. Dinero</a:t>
            </a:r>
          </a:p>
        </p:txBody>
      </p:sp>
      <p:sp>
        <p:nvSpPr>
          <p:cNvPr id="11" name="Rounded Rectangle 10">
            <a:hlinkClick r:id="rId9" action="ppaction://hlinksldjump"/>
          </p:cNvPr>
          <p:cNvSpPr/>
          <p:nvPr/>
        </p:nvSpPr>
        <p:spPr>
          <a:xfrm>
            <a:off x="4416552" y="2734056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8. Empresa y ROI</a:t>
            </a:r>
          </a:p>
        </p:txBody>
      </p:sp>
      <p:sp>
        <p:nvSpPr>
          <p:cNvPr id="12" name="Rounded Rectangle 11">
            <a:hlinkClick r:id="rId10" action="ppaction://hlinksldjump"/>
          </p:cNvPr>
          <p:cNvSpPr/>
          <p:nvPr/>
        </p:nvSpPr>
        <p:spPr>
          <a:xfrm>
            <a:off x="8238744" y="2734056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9. Datos y legacy</a:t>
            </a:r>
          </a:p>
        </p:txBody>
      </p:sp>
      <p:sp>
        <p:nvSpPr>
          <p:cNvPr id="13" name="Rounded Rectangle 12">
            <a:hlinkClick r:id="rId11" action="ppaction://hlinksldjump"/>
          </p:cNvPr>
          <p:cNvSpPr/>
          <p:nvPr/>
        </p:nvSpPr>
        <p:spPr>
          <a:xfrm>
            <a:off x="594360" y="3392424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10. Personas</a:t>
            </a:r>
          </a:p>
        </p:txBody>
      </p:sp>
      <p:sp>
        <p:nvSpPr>
          <p:cNvPr id="14" name="Rounded Rectangle 13">
            <a:hlinkClick r:id="rId12" action="ppaction://hlinksldjump"/>
          </p:cNvPr>
          <p:cNvSpPr/>
          <p:nvPr/>
        </p:nvSpPr>
        <p:spPr>
          <a:xfrm>
            <a:off x="4416552" y="3392424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11. Regulación y sociedad</a:t>
            </a:r>
          </a:p>
        </p:txBody>
      </p:sp>
      <p:sp>
        <p:nvSpPr>
          <p:cNvPr id="15" name="Rounded Rectangle 14">
            <a:hlinkClick r:id="rId13" action="ppaction://hlinksldjump"/>
          </p:cNvPr>
          <p:cNvSpPr/>
          <p:nvPr/>
        </p:nvSpPr>
        <p:spPr>
          <a:xfrm>
            <a:off x="8238744" y="3392424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12. Geopolítica</a:t>
            </a:r>
          </a:p>
        </p:txBody>
      </p:sp>
      <p:sp>
        <p:nvSpPr>
          <p:cNvPr id="16" name="Rounded Rectangle 15">
            <a:hlinkClick r:id="rId14" action="ppaction://hlinksldjump"/>
          </p:cNvPr>
          <p:cNvSpPr/>
          <p:nvPr/>
        </p:nvSpPr>
        <p:spPr>
          <a:xfrm>
            <a:off x="594360" y="4050791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13. Geografías</a:t>
            </a:r>
          </a:p>
        </p:txBody>
      </p:sp>
      <p:sp>
        <p:nvSpPr>
          <p:cNvPr id="17" name="Rounded Rectangle 16">
            <a:hlinkClick r:id="rId15" action="ppaction://hlinksldjump"/>
          </p:cNvPr>
          <p:cNvSpPr/>
          <p:nvPr/>
        </p:nvSpPr>
        <p:spPr>
          <a:xfrm>
            <a:off x="4416552" y="4050791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14. Siete velocidades</a:t>
            </a:r>
          </a:p>
        </p:txBody>
      </p:sp>
      <p:sp>
        <p:nvSpPr>
          <p:cNvPr id="18" name="Rounded Rectangle 17">
            <a:hlinkClick r:id="rId16" action="ppaction://hlinksldjump"/>
          </p:cNvPr>
          <p:cNvSpPr/>
          <p:nvPr/>
        </p:nvSpPr>
        <p:spPr>
          <a:xfrm>
            <a:off x="8238744" y="4050791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15. Demanda y monetización</a:t>
            </a:r>
          </a:p>
        </p:txBody>
      </p:sp>
      <p:sp>
        <p:nvSpPr>
          <p:cNvPr id="19" name="Rounded Rectangle 18">
            <a:hlinkClick r:id="rId17" action="ppaction://hlinksldjump"/>
          </p:cNvPr>
          <p:cNvSpPr/>
          <p:nvPr/>
        </p:nvSpPr>
        <p:spPr>
          <a:xfrm>
            <a:off x="594360" y="4709159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16. Soluciones: infraestructura</a:t>
            </a:r>
          </a:p>
        </p:txBody>
      </p:sp>
      <p:sp>
        <p:nvSpPr>
          <p:cNvPr id="20" name="Rounded Rectangle 19">
            <a:hlinkClick r:id="rId18" action="ppaction://hlinksldjump"/>
          </p:cNvPr>
          <p:cNvSpPr/>
          <p:nvPr/>
        </p:nvSpPr>
        <p:spPr>
          <a:xfrm>
            <a:off x="4416552" y="4709159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17. Soluciones: economía</a:t>
            </a:r>
          </a:p>
        </p:txBody>
      </p:sp>
      <p:sp>
        <p:nvSpPr>
          <p:cNvPr id="21" name="Rounded Rectangle 20">
            <a:hlinkClick r:id="rId19" action="ppaction://hlinksldjump"/>
          </p:cNvPr>
          <p:cNvSpPr/>
          <p:nvPr/>
        </p:nvSpPr>
        <p:spPr>
          <a:xfrm>
            <a:off x="8238744" y="4709159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18. Soluciones: organización</a:t>
            </a:r>
          </a:p>
        </p:txBody>
      </p:sp>
      <p:sp>
        <p:nvSpPr>
          <p:cNvPr id="22" name="Rounded Rectangle 21">
            <a:hlinkClick r:id="rId20" action="ppaction://hlinksldjump"/>
          </p:cNvPr>
          <p:cNvSpPr/>
          <p:nvPr/>
        </p:nvSpPr>
        <p:spPr>
          <a:xfrm>
            <a:off x="594360" y="536752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19. Soluciones: regulación</a:t>
            </a:r>
          </a:p>
        </p:txBody>
      </p:sp>
      <p:sp>
        <p:nvSpPr>
          <p:cNvPr id="23" name="Rounded Rectangle 22">
            <a:hlinkClick r:id="rId21" action="ppaction://hlinksldjump"/>
          </p:cNvPr>
          <p:cNvSpPr/>
          <p:nvPr/>
        </p:nvSpPr>
        <p:spPr>
          <a:xfrm>
            <a:off x="4416552" y="536752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20. Cambio de fase</a:t>
            </a:r>
          </a:p>
        </p:txBody>
      </p:sp>
      <p:sp>
        <p:nvSpPr>
          <p:cNvPr id="24" name="Rounded Rectangle 23">
            <a:hlinkClick r:id="" action="ppaction://noaction"/>
          </p:cNvPr>
          <p:cNvSpPr/>
          <p:nvPr/>
        </p:nvSpPr>
        <p:spPr>
          <a:xfrm>
            <a:off x="8238744" y="5367528"/>
            <a:ext cx="352044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121D2E"/>
                </a:solidFill>
              </a:defRPr>
            </a:pPr>
            <a:r>
              <a:t>21. Conclusión</a:t>
            </a:r>
          </a:p>
        </p:txBody>
      </p:sp>
      <p:sp>
        <p:nvSpPr>
          <p:cNvPr id="25" name="Rounded Rectangle 24">
            <a:hlinkClick r:id="rId22" action="ppaction://hlinksldjump"/>
          </p:cNvPr>
          <p:cNvSpPr/>
          <p:nvPr/>
        </p:nvSpPr>
        <p:spPr>
          <a:xfrm>
            <a:off x="10561320" y="6263640"/>
            <a:ext cx="914400" cy="292608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INICIO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22B656C-13EB-575A-3E27-4B3693CFE7E3}"/>
              </a:ext>
            </a:extLst>
          </p:cNvPr>
          <p:cNvSpPr txBox="1"/>
          <p:nvPr/>
        </p:nvSpPr>
        <p:spPr>
          <a:xfrm>
            <a:off x="1455174" y="215652"/>
            <a:ext cx="10304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>
                <a:solidFill>
                  <a:srgbClr val="FF0000"/>
                </a:solidFill>
              </a:rPr>
              <a:t>IA: de crear inteligencia a industrializarla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rPr lang="es-ES" noProof="0" dirty="0"/>
              <a:t>1. TESIS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lang="es-ES" sz="2600" b="1" noProof="0" dirty="0">
                <a:solidFill>
                  <a:srgbClr val="121D2E"/>
                </a:solidFill>
              </a:rPr>
              <a:t>No es exactamente un “parón”: es un choque de velocidades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3035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347472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937759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QUÉ ESTÁ OCURRIENDO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7" y="2364605"/>
            <a:ext cx="4937759" cy="233910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La capacidad de los modelos puede seguir aumentando.</a:t>
            </a:r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Pero desplegar esa capacidad exige chips, energía, capital</a:t>
            </a:r>
            <a:r>
              <a:rPr lang="es-ES" dirty="0"/>
              <a:t> </a:t>
            </a:r>
            <a:r>
              <a:rPr lang="es-ES" noProof="0" dirty="0"/>
              <a:t>datos, procesos y talento.</a:t>
            </a:r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Esas capas no escalan a la misma velocidad que el software.</a:t>
            </a:r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Por eso puede desacelerarse la adopción aunque la tecnología siga mejorando.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00200"/>
            <a:ext cx="516636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Rectangle 8"/>
          <p:cNvSpPr/>
          <p:nvPr/>
        </p:nvSpPr>
        <p:spPr>
          <a:xfrm>
            <a:off x="6263640" y="1600200"/>
            <a:ext cx="64008" cy="347472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6464807" y="1709928"/>
            <a:ext cx="48006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LA IDEA CLAVE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6248" y="2274996"/>
            <a:ext cx="4623029" cy="233910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Crear inteligencia es desarrollar modelos más capaces.</a:t>
            </a:r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Industrializar inteligencia es hacerlos baratos, fiables, 			disponibles e integrables.</a:t>
            </a:r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El problema de 2026 no es solo “qué puede hacer la IA”.</a:t>
            </a:r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endParaRPr lang="es-ES" noProof="0" dirty="0"/>
          </a:p>
          <a:p>
            <a:pPr>
              <a:spcAft>
                <a:spcPts val="400"/>
              </a:spcAft>
              <a:defRPr sz="1400">
                <a:solidFill>
                  <a:srgbClr val="262C34"/>
                </a:solidFill>
              </a:defRPr>
            </a:pPr>
            <a:r>
              <a:rPr lang="es-ES" noProof="0" dirty="0"/>
              <a:t>• Es cuánto cuesta, dónde puede desplegarse y qué valor económico produce.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74519" y="5349240"/>
            <a:ext cx="845820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Rectangle 12"/>
          <p:cNvSpPr/>
          <p:nvPr/>
        </p:nvSpPr>
        <p:spPr>
          <a:xfrm>
            <a:off x="1874519" y="5349240"/>
            <a:ext cx="64008" cy="640080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1988820" y="5427635"/>
            <a:ext cx="8028432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rPr lang="es-ES" sz="2000" noProof="0" dirty="0">
                <a:solidFill>
                  <a:srgbClr val="FF0000"/>
                </a:solidFill>
              </a:rPr>
              <a:t>CREAR INTELIGENCIA  ≠  INDUSTRIALIZAR INTELIGENCIA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rPr lang="es-ES" noProof="0" dirty="0"/>
              <a:t>2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rPr lang="es-ES" noProof="0" dirty="0"/>
              <a:t>ÍNDICE</a:t>
            </a: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rPr lang="es-ES" noProof="0" dirty="0"/>
              <a:t>VOLVER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2. EL PARALELO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Internet fue el precedente, pero la IA añade una capa mucho más compleja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600200"/>
            <a:ext cx="34747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600200"/>
            <a:ext cx="64008" cy="352044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09928"/>
            <a:ext cx="31089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INTERNET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927356"/>
            <a:ext cx="3090672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Conectó</a:t>
            </a:r>
            <a:r>
              <a:rPr dirty="0"/>
              <a:t> personas e </a:t>
            </a:r>
            <a:r>
              <a:rPr dirty="0" err="1"/>
              <a:t>información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Redujo</a:t>
            </a:r>
            <a:r>
              <a:rPr dirty="0"/>
              <a:t> el </a:t>
            </a:r>
            <a:r>
              <a:rPr dirty="0" err="1"/>
              <a:t>coste</a:t>
            </a:r>
            <a:r>
              <a:rPr dirty="0"/>
              <a:t> de </a:t>
            </a:r>
            <a:r>
              <a:rPr dirty="0" err="1"/>
              <a:t>distribución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Su </a:t>
            </a:r>
            <a:r>
              <a:rPr dirty="0" err="1"/>
              <a:t>cuello</a:t>
            </a:r>
            <a:r>
              <a:rPr dirty="0"/>
              <a:t> de </a:t>
            </a:r>
            <a:r>
              <a:rPr dirty="0" err="1"/>
              <a:t>botella</a:t>
            </a:r>
            <a:r>
              <a:rPr dirty="0"/>
              <a:t> era la 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39583"/>
            <a:ext cx="31089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300" b="1">
                <a:solidFill>
                  <a:srgbClr val="2D66AE"/>
                </a:solidFill>
              </a:defRPr>
            </a:pPr>
            <a:r>
              <a:rPr sz="1600" dirty="0" err="1"/>
              <a:t>Industrializó</a:t>
            </a:r>
            <a:r>
              <a:rPr sz="1600" dirty="0"/>
              <a:t> la </a:t>
            </a:r>
            <a:r>
              <a:rPr sz="1600" dirty="0" err="1"/>
              <a:t>conectividad</a:t>
            </a:r>
            <a:r>
              <a:rPr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600200"/>
            <a:ext cx="34747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600200"/>
            <a:ext cx="64008" cy="352044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709928"/>
            <a:ext cx="31089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CLOUD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927356"/>
            <a:ext cx="3212594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Servidores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servicio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Escala sin </a:t>
            </a:r>
            <a:r>
              <a:rPr dirty="0" err="1"/>
              <a:t>infraestructura</a:t>
            </a:r>
            <a:r>
              <a:rPr dirty="0"/>
              <a:t> </a:t>
            </a:r>
            <a:r>
              <a:rPr dirty="0" err="1"/>
              <a:t>propia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Convirtió</a:t>
            </a:r>
            <a:r>
              <a:rPr dirty="0"/>
              <a:t> </a:t>
            </a:r>
            <a:r>
              <a:rPr dirty="0" err="1"/>
              <a:t>capacidad</a:t>
            </a:r>
            <a:r>
              <a:rPr dirty="0"/>
              <a:t> </a:t>
            </a:r>
            <a:r>
              <a:rPr dirty="0" err="1"/>
              <a:t>informática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utilidad</a:t>
            </a:r>
            <a:r>
              <a:rPr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011680"/>
            <a:ext cx="31089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2D66AE"/>
                </a:solidFill>
              </a:defRPr>
            </a:lvl1pPr>
          </a:lstStyle>
          <a:p>
            <a:r>
              <a:rPr dirty="0" err="1"/>
              <a:t>Industrializó</a:t>
            </a:r>
            <a:r>
              <a:rPr dirty="0"/>
              <a:t> la </a:t>
            </a:r>
            <a:r>
              <a:rPr dirty="0" err="1"/>
              <a:t>computación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600200"/>
            <a:ext cx="34747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600200"/>
            <a:ext cx="64008" cy="3520440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709928"/>
            <a:ext cx="31089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927356"/>
            <a:ext cx="3090672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Genera y </a:t>
            </a:r>
            <a:r>
              <a:rPr dirty="0" err="1"/>
              <a:t>procesa</a:t>
            </a:r>
            <a:r>
              <a:rPr dirty="0"/>
              <a:t> </a:t>
            </a:r>
            <a:r>
              <a:rPr dirty="0" err="1"/>
              <a:t>conocimiento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Puede </a:t>
            </a:r>
            <a:r>
              <a:rPr dirty="0" err="1"/>
              <a:t>ejecutar</a:t>
            </a:r>
            <a:r>
              <a:rPr dirty="0"/>
              <a:t> </a:t>
            </a:r>
            <a:r>
              <a:rPr dirty="0" err="1"/>
              <a:t>tareas</a:t>
            </a:r>
            <a:r>
              <a:rPr dirty="0"/>
              <a:t> y </a:t>
            </a:r>
            <a:r>
              <a:rPr dirty="0" err="1"/>
              <a:t>decisiones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Añade</a:t>
            </a:r>
            <a:r>
              <a:rPr dirty="0"/>
              <a:t> chips + </a:t>
            </a:r>
            <a:r>
              <a:rPr dirty="0" err="1"/>
              <a:t>energía</a:t>
            </a:r>
            <a:r>
              <a:rPr dirty="0"/>
              <a:t> + </a:t>
            </a:r>
            <a:r>
              <a:rPr dirty="0" err="1"/>
              <a:t>datos</a:t>
            </a:r>
            <a:r>
              <a:rPr dirty="0"/>
              <a:t> + capital.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83878" y="2139583"/>
            <a:ext cx="3383281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rgbClr val="2D66AE"/>
                </a:solidFill>
              </a:defRPr>
            </a:lvl1pPr>
          </a:lstStyle>
          <a:p>
            <a:r>
              <a:rPr dirty="0" err="1"/>
              <a:t>Industrializa</a:t>
            </a:r>
            <a:r>
              <a:rPr dirty="0"/>
              <a:t> </a:t>
            </a:r>
            <a:r>
              <a:rPr dirty="0" err="1"/>
              <a:t>parte</a:t>
            </a:r>
            <a:r>
              <a:rPr dirty="0"/>
              <a:t> de la </a:t>
            </a:r>
            <a:r>
              <a:rPr dirty="0" err="1"/>
              <a:t>inteligencia</a:t>
            </a:r>
            <a:r>
              <a:rPr dirty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25880" y="5440680"/>
            <a:ext cx="95554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325880" y="5440680"/>
            <a:ext cx="64008" cy="658368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527048" y="5568696"/>
            <a:ext cx="918971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dirty="0">
                <a:solidFill>
                  <a:srgbClr val="FF0000"/>
                </a:solidFill>
              </a:rPr>
              <a:t>LA NUEVA “ÚLTIMA MILLA”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38622" y="5590673"/>
            <a:ext cx="7059168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rPr b="1" dirty="0" err="1">
                <a:solidFill>
                  <a:srgbClr val="FF0000"/>
                </a:solidFill>
              </a:rPr>
              <a:t>Integrar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inteligencia</a:t>
            </a:r>
            <a:r>
              <a:rPr b="1" dirty="0">
                <a:solidFill>
                  <a:srgbClr val="FF0000"/>
                </a:solidFill>
              </a:rPr>
              <a:t> </a:t>
            </a:r>
            <a:r>
              <a:rPr b="1" dirty="0" err="1">
                <a:solidFill>
                  <a:srgbClr val="FF0000"/>
                </a:solidFill>
              </a:rPr>
              <a:t>en</a:t>
            </a:r>
            <a:r>
              <a:rPr b="1" dirty="0">
                <a:solidFill>
                  <a:srgbClr val="FF0000"/>
                </a:solidFill>
              </a:rPr>
              <a:t> el </a:t>
            </a:r>
            <a:r>
              <a:rPr b="1" dirty="0" err="1">
                <a:solidFill>
                  <a:srgbClr val="FF0000"/>
                </a:solidFill>
              </a:rPr>
              <a:t>proceso</a:t>
            </a:r>
            <a:r>
              <a:rPr b="1" dirty="0">
                <a:solidFill>
                  <a:srgbClr val="FF0000"/>
                </a:solidFill>
              </a:rPr>
              <a:t> real de </a:t>
            </a:r>
            <a:r>
              <a:rPr b="1" dirty="0" err="1">
                <a:solidFill>
                  <a:srgbClr val="FF0000"/>
                </a:solidFill>
              </a:rPr>
              <a:t>trabajo</a:t>
            </a:r>
            <a:r>
              <a:rPr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3</a:t>
            </a:r>
          </a:p>
        </p:txBody>
      </p:sp>
      <p:sp>
        <p:nvSpPr>
          <p:cNvPr id="24" name="Rounded Rectangle 23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5" name="Rounded Rectangle 24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3. MAPA GENERAL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Cinco frenos distintos que se refuerzan entre sí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257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64008" cy="1078992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682495"/>
            <a:ext cx="4892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TECNOLÓGICO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029967"/>
            <a:ext cx="4892040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Escalado, inferencia, reasoning, agentes y fiabilidad.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554480"/>
            <a:ext cx="5257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72200" y="1554480"/>
            <a:ext cx="64008" cy="1078992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73368" y="1682495"/>
            <a:ext cx="4892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FÍSICO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029967"/>
            <a:ext cx="4892040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GPU, HBM, packaging, data centers, electricidad, agua y suelo.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971800"/>
            <a:ext cx="5257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2971800"/>
            <a:ext cx="64008" cy="1078992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099816"/>
            <a:ext cx="4892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ECONÓMICO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3447288"/>
            <a:ext cx="4892040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Capex, financiación, amortización, monetización y ROI.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2971800"/>
            <a:ext cx="5257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72200" y="2971800"/>
            <a:ext cx="64008" cy="1078992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373368" y="3099816"/>
            <a:ext cx="4892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ORGANIZATIVO-SOCIAL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3447288"/>
            <a:ext cx="4892040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Datos, legacy, talento, empleo, regulación y aceptación.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29000" y="4389120"/>
            <a:ext cx="5257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429000" y="4389120"/>
            <a:ext cx="64008" cy="1078992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630168" y="4517136"/>
            <a:ext cx="48920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GEOPOLÍTICO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30168" y="4864608"/>
            <a:ext cx="4892040" cy="5120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Chips, soberanía, export controls y carrera EE. UU.–China.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4</a:t>
            </a:r>
          </a:p>
        </p:txBody>
      </p:sp>
      <p:sp>
        <p:nvSpPr>
          <p:cNvPr id="25" name="Rounded Rectangle 24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6" name="Rounded Rectangle 25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rPr lang="es-ES" noProof="0" dirty="0"/>
              <a:t>4. TECNOLOGÍA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lang="es-ES" sz="2600" b="1" noProof="0" dirty="0">
                <a:solidFill>
                  <a:srgbClr val="121D2E"/>
                </a:solidFill>
              </a:rPr>
              <a:t>Más inteligencia ya no significa simplemente hacer el modelo más grande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5661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64008" cy="42976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86968" y="1664207"/>
            <a:ext cx="3200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ESCALADO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950939"/>
            <a:ext cx="318211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1"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Modelos mejores exigen cantidades crecientes de computación.</a:t>
            </a:r>
          </a:p>
          <a:p>
            <a:pPr lvl="1"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lvl="1"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Cada nueva frontera puede requerir más chips, memoria y energía.</a:t>
            </a:r>
          </a:p>
          <a:p>
            <a:pPr lvl="1"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lvl="1"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El coste de seguir escalando se vuelve una variable estratégica.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5968" y="1554480"/>
            <a:ext cx="35661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Rectangle 8"/>
          <p:cNvSpPr/>
          <p:nvPr/>
        </p:nvSpPr>
        <p:spPr>
          <a:xfrm>
            <a:off x="4315968" y="1554480"/>
            <a:ext cx="64008" cy="429768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4517136" y="1664207"/>
            <a:ext cx="3200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RENDIMIENTOS E INFERENCIA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599561"/>
            <a:ext cx="3182112" cy="2600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Más cómputo no garantiza mejoras proporcionales.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El coste se desplaza del entrenamiento al uso masivo.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</a:t>
            </a:r>
            <a:r>
              <a:rPr lang="es-ES" noProof="0" dirty="0" err="1"/>
              <a:t>Reasoning</a:t>
            </a:r>
            <a:r>
              <a:rPr lang="es-ES" noProof="0" dirty="0"/>
              <a:t> y agentes consumen más ciclos por tarea.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Vídeo y multimodalidad elevan aún más la demanda.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46136" y="1554480"/>
            <a:ext cx="35661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Rectangle 12"/>
          <p:cNvSpPr/>
          <p:nvPr/>
        </p:nvSpPr>
        <p:spPr>
          <a:xfrm>
            <a:off x="7946136" y="1554480"/>
            <a:ext cx="64008" cy="4297680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8147304" y="1664207"/>
            <a:ext cx="3200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FIABILIDAD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47304" y="2599561"/>
            <a:ext cx="3182112" cy="2600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En tareas críticas sigue siendo necesaria supervisión humana.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Más autonomía aumenta el coste de control y gobernanza.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La capacidad técnica no equivale automáticamente a utilidad empresarial.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El modelo más potente no siempre es el modelo económicamente óptimo.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rPr lang="es-ES" noProof="0" dirty="0"/>
              <a:t>5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rPr lang="es-ES" noProof="0" dirty="0"/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rPr lang="es-ES" noProof="0" dirty="0"/>
              <a:t>VOLVER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5. CHIPS E INFRAESTRUCTURA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La inteligencia digital depende de una cadena industrial muy física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64008" cy="42976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SEMICONDUCTORES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95093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Capacidad</a:t>
            </a:r>
            <a:r>
              <a:rPr dirty="0"/>
              <a:t> </a:t>
            </a:r>
            <a:r>
              <a:rPr dirty="0" err="1"/>
              <a:t>limitada</a:t>
            </a:r>
            <a:r>
              <a:rPr dirty="0"/>
              <a:t> de </a:t>
            </a:r>
            <a:r>
              <a:rPr dirty="0" err="1"/>
              <a:t>fabricación</a:t>
            </a:r>
            <a:r>
              <a:rPr dirty="0"/>
              <a:t> de </a:t>
            </a:r>
            <a:r>
              <a:rPr dirty="0" err="1"/>
              <a:t>aceleradores</a:t>
            </a:r>
            <a:r>
              <a:rPr dirty="0"/>
              <a:t> </a:t>
            </a:r>
            <a:r>
              <a:rPr dirty="0" err="1"/>
              <a:t>avanzados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Alta </a:t>
            </a:r>
            <a:r>
              <a:rPr dirty="0" err="1"/>
              <a:t>concentración</a:t>
            </a:r>
            <a:r>
              <a:rPr dirty="0"/>
              <a:t> de foundries de </a:t>
            </a:r>
            <a:r>
              <a:rPr dirty="0" err="1"/>
              <a:t>vanguardia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Dependencia</a:t>
            </a:r>
            <a:r>
              <a:rPr dirty="0"/>
              <a:t> de </a:t>
            </a:r>
            <a:r>
              <a:rPr dirty="0" err="1"/>
              <a:t>equipamiento</a:t>
            </a:r>
            <a:r>
              <a:rPr dirty="0"/>
              <a:t> </a:t>
            </a:r>
            <a:r>
              <a:rPr dirty="0" err="1"/>
              <a:t>extremadamente</a:t>
            </a:r>
            <a:r>
              <a:rPr dirty="0"/>
              <a:t> </a:t>
            </a:r>
            <a:r>
              <a:rPr dirty="0" err="1"/>
              <a:t>especializado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4256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34256" y="1554480"/>
            <a:ext cx="64008" cy="429768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35424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HBM + PACKAGING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825263"/>
            <a:ext cx="3136392" cy="21493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La memoria de alto ancho de </a:t>
            </a:r>
            <a:r>
              <a:rPr dirty="0" err="1"/>
              <a:t>banda</a:t>
            </a:r>
            <a:r>
              <a:rPr dirty="0"/>
              <a:t> es </a:t>
            </a:r>
            <a:r>
              <a:rPr dirty="0" err="1"/>
              <a:t>crítica</a:t>
            </a:r>
            <a:r>
              <a:rPr dirty="0"/>
              <a:t> para IA.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empaquetado</a:t>
            </a:r>
            <a:r>
              <a:rPr dirty="0"/>
              <a:t> </a:t>
            </a:r>
            <a:r>
              <a:rPr dirty="0" err="1"/>
              <a:t>avanzado</a:t>
            </a:r>
            <a:r>
              <a:rPr dirty="0"/>
              <a:t> </a:t>
            </a:r>
            <a:r>
              <a:rPr dirty="0" err="1"/>
              <a:t>añade</a:t>
            </a:r>
            <a:r>
              <a:rPr dirty="0"/>
              <a:t> </a:t>
            </a:r>
            <a:r>
              <a:rPr dirty="0" err="1"/>
              <a:t>otro</a:t>
            </a:r>
            <a:r>
              <a:rPr dirty="0"/>
              <a:t> </a:t>
            </a:r>
            <a:r>
              <a:rPr dirty="0" err="1"/>
              <a:t>cuello</a:t>
            </a:r>
            <a:r>
              <a:rPr dirty="0"/>
              <a:t> de </a:t>
            </a:r>
            <a:r>
              <a:rPr dirty="0" err="1"/>
              <a:t>botella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No basta con </a:t>
            </a:r>
            <a:r>
              <a:rPr dirty="0" err="1"/>
              <a:t>diseñar</a:t>
            </a:r>
            <a:r>
              <a:rPr dirty="0"/>
              <a:t> un chip: hay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poder</a:t>
            </a:r>
            <a:r>
              <a:rPr dirty="0"/>
              <a:t> </a:t>
            </a:r>
            <a:r>
              <a:rPr dirty="0" err="1"/>
              <a:t>fabricarlo</a:t>
            </a:r>
            <a:r>
              <a:rPr dirty="0"/>
              <a:t> y </a:t>
            </a:r>
            <a:r>
              <a:rPr dirty="0" err="1"/>
              <a:t>ensamblarlo</a:t>
            </a:r>
            <a:r>
              <a:rPr dirty="0"/>
              <a:t> a </a:t>
            </a:r>
            <a:r>
              <a:rPr dirty="0" err="1"/>
              <a:t>escala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7982712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82712" y="1554480"/>
            <a:ext cx="64008" cy="4297680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80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CADENA DE SUMINISTRO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825263"/>
            <a:ext cx="3136392" cy="21493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Maquinaria</a:t>
            </a:r>
            <a:r>
              <a:rPr dirty="0"/>
              <a:t>, </a:t>
            </a:r>
            <a:r>
              <a:rPr dirty="0" err="1"/>
              <a:t>materiales</a:t>
            </a:r>
            <a:r>
              <a:rPr dirty="0"/>
              <a:t> y </a:t>
            </a:r>
            <a:r>
              <a:rPr dirty="0" err="1"/>
              <a:t>componentes</a:t>
            </a:r>
            <a:r>
              <a:rPr dirty="0"/>
              <a:t> </a:t>
            </a:r>
            <a:r>
              <a:rPr dirty="0" err="1"/>
              <a:t>proceden</a:t>
            </a:r>
            <a:r>
              <a:rPr dirty="0"/>
              <a:t> de </a:t>
            </a:r>
            <a:r>
              <a:rPr dirty="0" err="1"/>
              <a:t>múltiples</a:t>
            </a:r>
            <a:r>
              <a:rPr dirty="0"/>
              <a:t> </a:t>
            </a:r>
            <a:r>
              <a:rPr dirty="0" err="1"/>
              <a:t>geografías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Restricciones</a:t>
            </a:r>
            <a:r>
              <a:rPr dirty="0"/>
              <a:t> </a:t>
            </a:r>
            <a:r>
              <a:rPr dirty="0" err="1"/>
              <a:t>comerciales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fragmentar</a:t>
            </a:r>
            <a:r>
              <a:rPr dirty="0"/>
              <a:t> la </a:t>
            </a:r>
            <a:r>
              <a:rPr dirty="0" err="1"/>
              <a:t>cadena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Los </a:t>
            </a:r>
            <a:r>
              <a:rPr dirty="0" err="1"/>
              <a:t>plazos</a:t>
            </a:r>
            <a:r>
              <a:rPr dirty="0"/>
              <a:t> </a:t>
            </a:r>
            <a:r>
              <a:rPr dirty="0" err="1"/>
              <a:t>industriales</a:t>
            </a:r>
            <a:r>
              <a:rPr dirty="0"/>
              <a:t> son </a:t>
            </a:r>
            <a:r>
              <a:rPr dirty="0" err="1"/>
              <a:t>mucho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largos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ciclos</a:t>
            </a:r>
            <a:r>
              <a:rPr dirty="0"/>
              <a:t> de software.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6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6. ENERGÍA Y DATA CENTERS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El algoritmo puede escalar más rápido que la infraestructura que lo alimenta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52578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64008" cy="1965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664207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ELECTRICIDAD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1982569"/>
            <a:ext cx="4873752" cy="1502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crece</a:t>
            </a:r>
            <a:r>
              <a:rPr dirty="0"/>
              <a:t> con el </a:t>
            </a:r>
            <a:r>
              <a:rPr dirty="0" err="1"/>
              <a:t>despliegue</a:t>
            </a:r>
            <a:r>
              <a:rPr dirty="0"/>
              <a:t> de </a:t>
            </a:r>
            <a:r>
              <a:rPr dirty="0" err="1"/>
              <a:t>centros</a:t>
            </a:r>
            <a:r>
              <a:rPr dirty="0"/>
              <a:t> de </a:t>
            </a:r>
            <a:r>
              <a:rPr dirty="0" err="1"/>
              <a:t>datos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No basta </a:t>
            </a:r>
            <a:r>
              <a:rPr dirty="0" err="1"/>
              <a:t>producir</a:t>
            </a:r>
            <a:r>
              <a:rPr dirty="0"/>
              <a:t> </a:t>
            </a:r>
            <a:r>
              <a:rPr dirty="0" err="1"/>
              <a:t>energía</a:t>
            </a:r>
            <a:r>
              <a:rPr dirty="0"/>
              <a:t>: </a:t>
            </a:r>
            <a:r>
              <a:rPr dirty="0" err="1"/>
              <a:t>debe</a:t>
            </a:r>
            <a:r>
              <a:rPr dirty="0"/>
              <a:t> </a:t>
            </a:r>
            <a:r>
              <a:rPr dirty="0" err="1"/>
              <a:t>estar</a:t>
            </a:r>
            <a:r>
              <a:rPr dirty="0"/>
              <a:t> disponible </a:t>
            </a:r>
            <a:r>
              <a:rPr dirty="0" err="1"/>
              <a:t>donde</a:t>
            </a:r>
            <a:r>
              <a:rPr dirty="0"/>
              <a:t> se consume.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continuidad</a:t>
            </a:r>
            <a:r>
              <a:rPr dirty="0"/>
              <a:t> de </a:t>
            </a:r>
            <a:r>
              <a:rPr dirty="0" err="1"/>
              <a:t>suministro</a:t>
            </a:r>
            <a:r>
              <a:rPr dirty="0"/>
              <a:t> es </a:t>
            </a:r>
            <a:r>
              <a:rPr dirty="0" err="1"/>
              <a:t>crítica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2578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554480"/>
            <a:ext cx="64008" cy="196596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664207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RED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104397"/>
            <a:ext cx="4873752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Conexiones</a:t>
            </a:r>
            <a:r>
              <a:rPr dirty="0"/>
              <a:t>, </a:t>
            </a:r>
            <a:r>
              <a:rPr dirty="0" err="1"/>
              <a:t>subestaciones</a:t>
            </a:r>
            <a:r>
              <a:rPr dirty="0"/>
              <a:t> y </a:t>
            </a:r>
            <a:r>
              <a:rPr dirty="0" err="1"/>
              <a:t>transformadores</a:t>
            </a:r>
            <a:r>
              <a:rPr dirty="0"/>
              <a:t> </a:t>
            </a:r>
            <a:r>
              <a:rPr dirty="0" err="1"/>
              <a:t>requieren</a:t>
            </a:r>
            <a:r>
              <a:rPr dirty="0"/>
              <a:t> </a:t>
            </a:r>
            <a:r>
              <a:rPr dirty="0" err="1"/>
              <a:t>años</a:t>
            </a:r>
            <a:r>
              <a:rPr dirty="0"/>
              <a:t>.</a:t>
            </a:r>
            <a:endParaRPr lang="es-ES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250">
                <a:solidFill>
                  <a:srgbClr val="262C34"/>
                </a:solidFill>
              </a:defRPr>
            </a:pPr>
            <a:endParaRPr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250">
                <a:solidFill>
                  <a:srgbClr val="262C34"/>
                </a:solidFill>
              </a:defRPr>
            </a:pPr>
            <a:r>
              <a:rPr dirty="0"/>
              <a:t>• La red puede </a:t>
            </a:r>
            <a:r>
              <a:rPr dirty="0" err="1"/>
              <a:t>convertirse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verdadero</a:t>
            </a:r>
            <a:r>
              <a:rPr dirty="0"/>
              <a:t> </a:t>
            </a:r>
            <a:r>
              <a:rPr dirty="0" err="1"/>
              <a:t>límite</a:t>
            </a:r>
            <a:r>
              <a:rPr dirty="0"/>
              <a:t> local.</a:t>
            </a:r>
            <a:endParaRPr lang="es-ES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250">
                <a:solidFill>
                  <a:srgbClr val="262C34"/>
                </a:solidFill>
              </a:defRPr>
            </a:pPr>
            <a:endParaRPr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250">
                <a:solidFill>
                  <a:srgbClr val="262C34"/>
                </a:solidFill>
              </a:defRPr>
            </a:pPr>
            <a:r>
              <a:rPr dirty="0"/>
              <a:t>• Generación y </a:t>
            </a:r>
            <a:r>
              <a:rPr dirty="0" err="1"/>
              <a:t>transmisión</a:t>
            </a:r>
            <a:r>
              <a:rPr dirty="0"/>
              <a:t> </a:t>
            </a:r>
            <a:r>
              <a:rPr dirty="0" err="1"/>
              <a:t>deben</a:t>
            </a:r>
            <a:r>
              <a:rPr dirty="0"/>
              <a:t> </a:t>
            </a:r>
            <a:r>
              <a:rPr dirty="0" err="1"/>
              <a:t>crecer</a:t>
            </a:r>
            <a:r>
              <a:rPr dirty="0"/>
              <a:t> </a:t>
            </a:r>
            <a:r>
              <a:rPr dirty="0" err="1"/>
              <a:t>conjuntamente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794760"/>
            <a:ext cx="52578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85800" y="3794760"/>
            <a:ext cx="64008" cy="1965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390448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REFRIGERACIÓN Y AGUA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4344676"/>
            <a:ext cx="4873752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Mayor </a:t>
            </a:r>
            <a:r>
              <a:rPr dirty="0" err="1"/>
              <a:t>densidad</a:t>
            </a:r>
            <a:r>
              <a:rPr dirty="0"/>
              <a:t> </a:t>
            </a:r>
            <a:r>
              <a:rPr dirty="0" err="1"/>
              <a:t>computacional</a:t>
            </a:r>
            <a:r>
              <a:rPr dirty="0"/>
              <a:t> genera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calor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Algunas</a:t>
            </a:r>
            <a:r>
              <a:rPr dirty="0"/>
              <a:t> </a:t>
            </a:r>
            <a:r>
              <a:rPr dirty="0" err="1"/>
              <a:t>soluciones</a:t>
            </a:r>
            <a:r>
              <a:rPr dirty="0"/>
              <a:t> </a:t>
            </a:r>
            <a:r>
              <a:rPr dirty="0" err="1"/>
              <a:t>elevan</a:t>
            </a:r>
            <a:r>
              <a:rPr dirty="0"/>
              <a:t> el </a:t>
            </a:r>
            <a:r>
              <a:rPr dirty="0" err="1"/>
              <a:t>consumo</a:t>
            </a:r>
            <a:r>
              <a:rPr dirty="0"/>
              <a:t> </a:t>
            </a:r>
            <a:r>
              <a:rPr dirty="0" err="1"/>
              <a:t>hídrico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En zonas </a:t>
            </a:r>
            <a:r>
              <a:rPr dirty="0" err="1"/>
              <a:t>tensionadas</a:t>
            </a:r>
            <a:r>
              <a:rPr dirty="0"/>
              <a:t> </a:t>
            </a:r>
            <a:r>
              <a:rPr dirty="0" err="1"/>
              <a:t>aparece</a:t>
            </a:r>
            <a:r>
              <a:rPr dirty="0"/>
              <a:t> </a:t>
            </a:r>
            <a:r>
              <a:rPr dirty="0" err="1"/>
              <a:t>competencia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recursos</a:t>
            </a:r>
            <a:r>
              <a:rPr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794760"/>
            <a:ext cx="52578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3794760"/>
            <a:ext cx="64008" cy="1965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390448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SUELO Y PERMISOS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4344676"/>
            <a:ext cx="4873752" cy="12593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Se </a:t>
            </a:r>
            <a:r>
              <a:rPr dirty="0" err="1"/>
              <a:t>necesita</a:t>
            </a:r>
            <a:r>
              <a:rPr dirty="0"/>
              <a:t> </a:t>
            </a:r>
            <a:r>
              <a:rPr dirty="0" err="1"/>
              <a:t>suelo</a:t>
            </a:r>
            <a:r>
              <a:rPr dirty="0"/>
              <a:t>, </a:t>
            </a:r>
            <a:r>
              <a:rPr dirty="0" err="1"/>
              <a:t>fibra</a:t>
            </a:r>
            <a:r>
              <a:rPr dirty="0"/>
              <a:t>, </a:t>
            </a:r>
            <a:r>
              <a:rPr dirty="0" err="1"/>
              <a:t>acceso</a:t>
            </a:r>
            <a:r>
              <a:rPr dirty="0"/>
              <a:t> </a:t>
            </a:r>
            <a:r>
              <a:rPr dirty="0" err="1"/>
              <a:t>energético</a:t>
            </a:r>
            <a:r>
              <a:rPr dirty="0"/>
              <a:t> y </a:t>
            </a:r>
            <a:r>
              <a:rPr dirty="0" err="1"/>
              <a:t>seguridad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Permisos</a:t>
            </a:r>
            <a:r>
              <a:rPr dirty="0"/>
              <a:t> y </a:t>
            </a:r>
            <a:r>
              <a:rPr dirty="0" err="1"/>
              <a:t>oposición</a:t>
            </a:r>
            <a:r>
              <a:rPr dirty="0"/>
              <a:t> local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ralentizar</a:t>
            </a:r>
            <a:r>
              <a:rPr dirty="0"/>
              <a:t> </a:t>
            </a:r>
            <a:r>
              <a:rPr dirty="0" err="1"/>
              <a:t>proyectos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localización</a:t>
            </a:r>
            <a:r>
              <a:rPr dirty="0"/>
              <a:t> se </a:t>
            </a:r>
            <a:r>
              <a:rPr dirty="0" err="1"/>
              <a:t>convierte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decisión</a:t>
            </a:r>
            <a:r>
              <a:rPr dirty="0"/>
              <a:t> </a:t>
            </a:r>
            <a:r>
              <a:rPr dirty="0" err="1"/>
              <a:t>estratégica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7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2" name="Rounded Rectangle 21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7. DINERO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La IA se está convirtiendo en una industria intensiva en capital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64008" cy="4251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CAPEX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92807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Chips, </a:t>
            </a:r>
            <a:r>
              <a:rPr dirty="0" err="1"/>
              <a:t>centros</a:t>
            </a:r>
            <a:r>
              <a:rPr dirty="0"/>
              <a:t> de </a:t>
            </a:r>
            <a:r>
              <a:rPr dirty="0" err="1"/>
              <a:t>datos</a:t>
            </a:r>
            <a:r>
              <a:rPr dirty="0"/>
              <a:t> y </a:t>
            </a:r>
            <a:r>
              <a:rPr dirty="0" err="1"/>
              <a:t>energía</a:t>
            </a:r>
            <a:r>
              <a:rPr dirty="0"/>
              <a:t> </a:t>
            </a:r>
            <a:r>
              <a:rPr dirty="0" err="1"/>
              <a:t>exigen</a:t>
            </a:r>
            <a:r>
              <a:rPr dirty="0"/>
              <a:t> </a:t>
            </a:r>
            <a:r>
              <a:rPr dirty="0" err="1"/>
              <a:t>inversiones</a:t>
            </a:r>
            <a:r>
              <a:rPr dirty="0"/>
              <a:t> </a:t>
            </a:r>
            <a:r>
              <a:rPr dirty="0" err="1"/>
              <a:t>extraordinarias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infraestructura</a:t>
            </a:r>
            <a:r>
              <a:rPr dirty="0"/>
              <a:t> </a:t>
            </a:r>
            <a:r>
              <a:rPr dirty="0" err="1"/>
              <a:t>debe</a:t>
            </a:r>
            <a:r>
              <a:rPr dirty="0"/>
              <a:t> </a:t>
            </a:r>
            <a:r>
              <a:rPr dirty="0" err="1"/>
              <a:t>construirse</a:t>
            </a:r>
            <a:r>
              <a:rPr dirty="0"/>
              <a:t> antes de </a:t>
            </a:r>
            <a:r>
              <a:rPr dirty="0" err="1"/>
              <a:t>conocer</a:t>
            </a:r>
            <a:r>
              <a:rPr dirty="0"/>
              <a:t> </a:t>
            </a:r>
            <a:r>
              <a:rPr dirty="0" err="1"/>
              <a:t>toda</a:t>
            </a:r>
            <a:r>
              <a:rPr dirty="0"/>
              <a:t> la </a:t>
            </a: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futura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tamaño</a:t>
            </a:r>
            <a:r>
              <a:rPr dirty="0"/>
              <a:t> de la </a:t>
            </a:r>
            <a:r>
              <a:rPr dirty="0" err="1"/>
              <a:t>inversión</a:t>
            </a:r>
            <a:r>
              <a:rPr dirty="0"/>
              <a:t> </a:t>
            </a:r>
            <a:r>
              <a:rPr dirty="0" err="1"/>
              <a:t>eleva</a:t>
            </a:r>
            <a:r>
              <a:rPr dirty="0"/>
              <a:t> la </a:t>
            </a:r>
            <a:r>
              <a:rPr dirty="0" err="1"/>
              <a:t>exposición</a:t>
            </a:r>
            <a:r>
              <a:rPr dirty="0"/>
              <a:t> al error de </a:t>
            </a:r>
            <a:r>
              <a:rPr dirty="0" err="1"/>
              <a:t>previsión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4256" y="155448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34256" y="155448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35424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FINANCIACIÓN Y AMORTIZACIÓN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802403"/>
            <a:ext cx="3136392" cy="214930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coste</a:t>
            </a:r>
            <a:r>
              <a:rPr dirty="0"/>
              <a:t> del dinero </a:t>
            </a:r>
            <a:r>
              <a:rPr dirty="0" err="1"/>
              <a:t>afecta</a:t>
            </a:r>
            <a:r>
              <a:rPr dirty="0"/>
              <a:t> a </a:t>
            </a:r>
            <a:r>
              <a:rPr dirty="0" err="1"/>
              <a:t>proyectos</a:t>
            </a:r>
            <a:r>
              <a:rPr dirty="0"/>
              <a:t> de largo </a:t>
            </a:r>
            <a:r>
              <a:rPr dirty="0" err="1"/>
              <a:t>plazo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Parte</a:t>
            </a:r>
            <a:r>
              <a:rPr dirty="0"/>
              <a:t> de la </a:t>
            </a:r>
            <a:r>
              <a:rPr dirty="0" err="1"/>
              <a:t>expansión</a:t>
            </a:r>
            <a:r>
              <a:rPr dirty="0"/>
              <a:t> puede </a:t>
            </a:r>
            <a:r>
              <a:rPr dirty="0" err="1"/>
              <a:t>requerir</a:t>
            </a:r>
            <a:r>
              <a:rPr dirty="0"/>
              <a:t> </a:t>
            </a:r>
            <a:r>
              <a:rPr dirty="0" err="1"/>
              <a:t>deuda</a:t>
            </a:r>
            <a:r>
              <a:rPr dirty="0"/>
              <a:t> y mercados de </a:t>
            </a:r>
            <a:r>
              <a:rPr dirty="0" err="1"/>
              <a:t>capitales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Hardware </a:t>
            </a:r>
            <a:r>
              <a:rPr dirty="0" err="1"/>
              <a:t>muy</a:t>
            </a:r>
            <a:r>
              <a:rPr dirty="0"/>
              <a:t> </a:t>
            </a:r>
            <a:r>
              <a:rPr dirty="0" err="1"/>
              <a:t>caro</a:t>
            </a:r>
            <a:r>
              <a:rPr dirty="0"/>
              <a:t> puede </a:t>
            </a:r>
            <a:r>
              <a:rPr dirty="0" err="1"/>
              <a:t>quedar</a:t>
            </a:r>
            <a:r>
              <a:rPr dirty="0"/>
              <a:t> </a:t>
            </a:r>
            <a:r>
              <a:rPr dirty="0" err="1"/>
              <a:t>tecnológicamente</a:t>
            </a:r>
            <a:r>
              <a:rPr dirty="0"/>
              <a:t> </a:t>
            </a:r>
            <a:r>
              <a:rPr dirty="0" err="1"/>
              <a:t>superado</a:t>
            </a:r>
            <a:r>
              <a:rPr dirty="0"/>
              <a:t> con </a:t>
            </a:r>
            <a:r>
              <a:rPr dirty="0" err="1"/>
              <a:t>rapidez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7982712" y="155448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82712" y="1554480"/>
            <a:ext cx="64008" cy="4251960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80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SOBRECAPACIDAD Y VALORACIÓN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92807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Existe</a:t>
            </a:r>
            <a:r>
              <a:rPr dirty="0"/>
              <a:t> </a:t>
            </a:r>
            <a:r>
              <a:rPr dirty="0" err="1"/>
              <a:t>riesgo</a:t>
            </a:r>
            <a:r>
              <a:rPr dirty="0"/>
              <a:t> de </a:t>
            </a:r>
            <a:r>
              <a:rPr dirty="0" err="1"/>
              <a:t>construir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capacidad</a:t>
            </a:r>
            <a:r>
              <a:rPr dirty="0"/>
              <a:t> de la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finalmente</a:t>
            </a:r>
            <a:r>
              <a:rPr dirty="0"/>
              <a:t> se </a:t>
            </a:r>
            <a:r>
              <a:rPr dirty="0" err="1"/>
              <a:t>monetice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Las </a:t>
            </a:r>
            <a:r>
              <a:rPr dirty="0" err="1"/>
              <a:t>valoraciones</a:t>
            </a:r>
            <a:r>
              <a:rPr dirty="0"/>
              <a:t> </a:t>
            </a:r>
            <a:r>
              <a:rPr dirty="0" err="1"/>
              <a:t>descuentan</a:t>
            </a:r>
            <a:r>
              <a:rPr dirty="0"/>
              <a:t> </a:t>
            </a:r>
            <a:r>
              <a:rPr dirty="0" err="1"/>
              <a:t>crecimiento</a:t>
            </a:r>
            <a:r>
              <a:rPr dirty="0"/>
              <a:t> </a:t>
            </a:r>
            <a:r>
              <a:rPr dirty="0" err="1"/>
              <a:t>futuro</a:t>
            </a:r>
            <a:r>
              <a:rPr dirty="0"/>
              <a:t> </a:t>
            </a:r>
            <a:r>
              <a:rPr dirty="0" err="1"/>
              <a:t>muy</a:t>
            </a:r>
            <a:r>
              <a:rPr dirty="0"/>
              <a:t> </a:t>
            </a:r>
            <a:r>
              <a:rPr dirty="0" err="1"/>
              <a:t>elevado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Si la </a:t>
            </a:r>
            <a:r>
              <a:rPr dirty="0" err="1"/>
              <a:t>monetización</a:t>
            </a:r>
            <a:r>
              <a:rPr dirty="0"/>
              <a:t> </a:t>
            </a:r>
            <a:r>
              <a:rPr dirty="0" err="1"/>
              <a:t>tarda</a:t>
            </a:r>
            <a:r>
              <a:rPr dirty="0"/>
              <a:t>, la </a:t>
            </a:r>
            <a:r>
              <a:rPr dirty="0" err="1"/>
              <a:t>disciplina</a:t>
            </a:r>
            <a:r>
              <a:rPr dirty="0"/>
              <a:t> de </a:t>
            </a:r>
            <a:r>
              <a:rPr dirty="0" err="1"/>
              <a:t>inversión</a:t>
            </a:r>
            <a:r>
              <a:rPr dirty="0"/>
              <a:t> </a:t>
            </a:r>
            <a:r>
              <a:rPr dirty="0" err="1"/>
              <a:t>aumenta</a:t>
            </a:r>
            <a:r>
              <a:rPr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8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8. EMPRESA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Del piloto al ROI: donde muchas iniciativas empiezan a atascarse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800"/>
            <a:ext cx="19659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828800"/>
            <a:ext cx="64008" cy="13258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1956816"/>
            <a:ext cx="1600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1. PILOTO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304288"/>
            <a:ext cx="1600200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La herramienta funciona.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468880" y="2487168"/>
            <a:ext cx="365759" cy="0"/>
          </a:xfrm>
          <a:prstGeom prst="line">
            <a:avLst/>
          </a:prstGeom>
          <a:ln w="25400">
            <a:solidFill>
              <a:srgbClr val="636E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834639" y="1828800"/>
            <a:ext cx="19659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834639" y="1828800"/>
            <a:ext cx="64008" cy="13258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035808" y="1956816"/>
            <a:ext cx="1600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2. INTEGRACIÓN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35808" y="2304288"/>
            <a:ext cx="1600200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Debe conectarse con datos y legacy.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800600" y="2487168"/>
            <a:ext cx="365759" cy="0"/>
          </a:xfrm>
          <a:prstGeom prst="line">
            <a:avLst/>
          </a:prstGeom>
          <a:ln w="25400">
            <a:solidFill>
              <a:srgbClr val="636E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166359" y="1828800"/>
            <a:ext cx="19659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59" y="1828800"/>
            <a:ext cx="64008" cy="13258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67527" y="1956816"/>
            <a:ext cx="1600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3. PROCESO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7527" y="2304288"/>
            <a:ext cx="1600200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Hay que rediseñar cómo se trabaja.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132319" y="2487168"/>
            <a:ext cx="365760" cy="0"/>
          </a:xfrm>
          <a:prstGeom prst="line">
            <a:avLst/>
          </a:prstGeom>
          <a:ln w="25400">
            <a:solidFill>
              <a:srgbClr val="636E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7498079" y="1828800"/>
            <a:ext cx="19659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498079" y="1828800"/>
            <a:ext cx="64008" cy="13258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99248" y="1956816"/>
            <a:ext cx="1600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4. ESCALA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99248" y="2304288"/>
            <a:ext cx="1600200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Gobernanza, seguridad y responsables.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9464040" y="2487168"/>
            <a:ext cx="365760" cy="0"/>
          </a:xfrm>
          <a:prstGeom prst="line">
            <a:avLst/>
          </a:prstGeom>
          <a:ln w="25400">
            <a:solidFill>
              <a:srgbClr val="636E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9829800" y="1828800"/>
            <a:ext cx="19659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829800" y="1828800"/>
            <a:ext cx="64008" cy="132588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30968" y="1956816"/>
            <a:ext cx="1600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5. ROI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30968" y="2304288"/>
            <a:ext cx="1600200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t>Productividad, ingresos o ahorro real.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34440" y="3977639"/>
            <a:ext cx="9738360" cy="71323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234440" y="3977639"/>
            <a:ext cx="64008" cy="713232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435608" y="4105655"/>
            <a:ext cx="9372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dirty="0">
                <a:solidFill>
                  <a:srgbClr val="FF0000"/>
                </a:solidFill>
              </a:rPr>
              <a:t>LA CONFUSIÓN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35608" y="4383933"/>
            <a:ext cx="9372600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rPr dirty="0" err="1">
                <a:solidFill>
                  <a:srgbClr val="FF0000"/>
                </a:solidFill>
              </a:rPr>
              <a:t>Ahorrar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minutos</a:t>
            </a:r>
            <a:r>
              <a:rPr dirty="0">
                <a:solidFill>
                  <a:srgbClr val="FF0000"/>
                </a:solidFill>
              </a:rPr>
              <a:t> a </a:t>
            </a:r>
            <a:r>
              <a:rPr dirty="0" err="1">
                <a:solidFill>
                  <a:srgbClr val="FF0000"/>
                </a:solidFill>
              </a:rPr>
              <a:t>una</a:t>
            </a:r>
            <a:r>
              <a:rPr dirty="0">
                <a:solidFill>
                  <a:srgbClr val="FF0000"/>
                </a:solidFill>
              </a:rPr>
              <a:t> persona  ≠  </a:t>
            </a:r>
            <a:r>
              <a:rPr dirty="0" err="1">
                <a:solidFill>
                  <a:srgbClr val="FF0000"/>
                </a:solidFill>
              </a:rPr>
              <a:t>mejorar</a:t>
            </a:r>
            <a:r>
              <a:rPr dirty="0">
                <a:solidFill>
                  <a:srgbClr val="FF0000"/>
                </a:solidFill>
              </a:rPr>
              <a:t> </a:t>
            </a:r>
            <a:r>
              <a:rPr dirty="0" err="1">
                <a:solidFill>
                  <a:srgbClr val="FF0000"/>
                </a:solidFill>
              </a:rPr>
              <a:t>automáticamente</a:t>
            </a:r>
            <a:r>
              <a:rPr dirty="0">
                <a:solidFill>
                  <a:srgbClr val="FF0000"/>
                </a:solidFill>
              </a:rPr>
              <a:t> la </a:t>
            </a:r>
            <a:r>
              <a:rPr dirty="0" err="1">
                <a:solidFill>
                  <a:srgbClr val="FF0000"/>
                </a:solidFill>
              </a:rPr>
              <a:t>productividad</a:t>
            </a:r>
            <a:r>
              <a:rPr dirty="0">
                <a:solidFill>
                  <a:srgbClr val="FF0000"/>
                </a:solidFill>
              </a:rPr>
              <a:t> de </a:t>
            </a:r>
            <a:r>
              <a:rPr dirty="0" err="1">
                <a:solidFill>
                  <a:srgbClr val="FF0000"/>
                </a:solidFill>
              </a:rPr>
              <a:t>toda</a:t>
            </a:r>
            <a:r>
              <a:rPr dirty="0">
                <a:solidFill>
                  <a:srgbClr val="FF0000"/>
                </a:solidFill>
              </a:rPr>
              <a:t> la </a:t>
            </a:r>
            <a:r>
              <a:rPr dirty="0" err="1">
                <a:solidFill>
                  <a:srgbClr val="FF0000"/>
                </a:solidFill>
              </a:rPr>
              <a:t>empresa</a:t>
            </a:r>
            <a:r>
              <a:rPr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11680" y="4892040"/>
            <a:ext cx="81381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2011680" y="4892040"/>
            <a:ext cx="64008" cy="114300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12848" y="5001768"/>
            <a:ext cx="7772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LA PREGUNTA DEL CFO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12848" y="5513942"/>
            <a:ext cx="7754112" cy="292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coste</a:t>
            </a:r>
            <a:r>
              <a:rPr dirty="0"/>
              <a:t> </a:t>
            </a:r>
            <a:r>
              <a:rPr dirty="0" err="1"/>
              <a:t>hemos</a:t>
            </a:r>
            <a:r>
              <a:rPr dirty="0"/>
              <a:t> </a:t>
            </a:r>
            <a:r>
              <a:rPr dirty="0" err="1"/>
              <a:t>eliminado</a:t>
            </a:r>
            <a:r>
              <a:rPr lang="es-ES" dirty="0"/>
              <a:t>? ¿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ingreso</a:t>
            </a:r>
            <a:r>
              <a:rPr dirty="0"/>
              <a:t> </a:t>
            </a:r>
            <a:r>
              <a:rPr dirty="0" err="1"/>
              <a:t>hemos</a:t>
            </a:r>
            <a:r>
              <a:rPr dirty="0"/>
              <a:t> </a:t>
            </a:r>
            <a:r>
              <a:rPr dirty="0" err="1"/>
              <a:t>creado</a:t>
            </a:r>
            <a:r>
              <a:rPr dirty="0"/>
              <a:t> o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riesgo</a:t>
            </a:r>
            <a:r>
              <a:rPr dirty="0"/>
              <a:t> </a:t>
            </a:r>
            <a:r>
              <a:rPr dirty="0" err="1"/>
              <a:t>hemos</a:t>
            </a:r>
            <a:r>
              <a:rPr dirty="0"/>
              <a:t> </a:t>
            </a:r>
            <a:r>
              <a:rPr dirty="0" err="1"/>
              <a:t>reducido</a:t>
            </a:r>
            <a:r>
              <a:rPr dirty="0"/>
              <a:t>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9</a:t>
            </a:r>
          </a:p>
        </p:txBody>
      </p:sp>
      <p:sp>
        <p:nvSpPr>
          <p:cNvPr id="37" name="Rounded Rectangle 3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38" name="Rounded Rectangle 3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9. DATOS Y LEGACY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Muchas empresas descubren que su problema de IA era, en realidad, un problema de organización de la información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DATOS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3021247"/>
            <a:ext cx="4873752" cy="180305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fragmentada</a:t>
            </a:r>
            <a:r>
              <a:rPr dirty="0"/>
              <a:t> entre </a:t>
            </a:r>
            <a:r>
              <a:rPr dirty="0" err="1"/>
              <a:t>sistemas</a:t>
            </a:r>
            <a:r>
              <a:rPr dirty="0"/>
              <a:t> y </a:t>
            </a:r>
            <a:r>
              <a:rPr dirty="0" err="1"/>
              <a:t>departamentos</a:t>
            </a:r>
            <a:r>
              <a:rPr dirty="0"/>
              <a:t>.</a:t>
            </a:r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Duplicidades</a:t>
            </a:r>
            <a:r>
              <a:rPr dirty="0"/>
              <a:t>, </a:t>
            </a:r>
            <a:r>
              <a:rPr dirty="0" err="1"/>
              <a:t>errores</a:t>
            </a:r>
            <a:r>
              <a:rPr dirty="0"/>
              <a:t> y </a:t>
            </a:r>
            <a:r>
              <a:rPr dirty="0" err="1"/>
              <a:t>falta</a:t>
            </a:r>
            <a:r>
              <a:rPr dirty="0"/>
              <a:t> de </a:t>
            </a:r>
            <a:r>
              <a:rPr dirty="0" err="1"/>
              <a:t>estándares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Permisos</a:t>
            </a:r>
            <a:r>
              <a:rPr dirty="0"/>
              <a:t> y </a:t>
            </a:r>
            <a:r>
              <a:rPr dirty="0" err="1"/>
              <a:t>privacidad</a:t>
            </a:r>
            <a:r>
              <a:rPr dirty="0"/>
              <a:t> </a:t>
            </a:r>
            <a:r>
              <a:rPr dirty="0" err="1"/>
              <a:t>limitan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puede </a:t>
            </a:r>
            <a:r>
              <a:rPr dirty="0" err="1"/>
              <a:t>consultar</a:t>
            </a:r>
            <a:r>
              <a:rPr dirty="0"/>
              <a:t> un </a:t>
            </a:r>
            <a:r>
              <a:rPr dirty="0" err="1"/>
              <a:t>modelo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Los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internos</a:t>
            </a:r>
            <a:r>
              <a:rPr dirty="0"/>
              <a:t> son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convierten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IA general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herramienta</a:t>
            </a:r>
            <a:r>
              <a:rPr dirty="0"/>
              <a:t> </a:t>
            </a:r>
            <a:r>
              <a:rPr dirty="0" err="1"/>
              <a:t>empresarial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425196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LEGACY E INTEGRACIÓN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787851"/>
            <a:ext cx="4873752" cy="22698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Sistemas </a:t>
            </a:r>
            <a:r>
              <a:rPr dirty="0" err="1"/>
              <a:t>antiguos</a:t>
            </a:r>
            <a:r>
              <a:rPr dirty="0"/>
              <a:t> no </a:t>
            </a:r>
            <a:r>
              <a:rPr dirty="0" err="1"/>
              <a:t>fueron</a:t>
            </a:r>
            <a:r>
              <a:rPr dirty="0"/>
              <a:t> </a:t>
            </a:r>
            <a:r>
              <a:rPr dirty="0" err="1"/>
              <a:t>diseñados</a:t>
            </a:r>
            <a:r>
              <a:rPr dirty="0"/>
              <a:t> para </a:t>
            </a:r>
            <a:r>
              <a:rPr dirty="0" err="1"/>
              <a:t>agentes</a:t>
            </a:r>
            <a:r>
              <a:rPr dirty="0"/>
              <a:t> o </a:t>
            </a:r>
            <a:r>
              <a:rPr dirty="0" err="1"/>
              <a:t>modelos</a:t>
            </a:r>
            <a:r>
              <a:rPr dirty="0"/>
              <a:t> </a:t>
            </a:r>
            <a:r>
              <a:rPr dirty="0" err="1"/>
              <a:t>generativos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Integrar</a:t>
            </a:r>
            <a:r>
              <a:rPr dirty="0"/>
              <a:t> IA </a:t>
            </a:r>
            <a:r>
              <a:rPr dirty="0" err="1"/>
              <a:t>exige</a:t>
            </a:r>
            <a:r>
              <a:rPr dirty="0"/>
              <a:t> APIs, </a:t>
            </a:r>
            <a:r>
              <a:rPr dirty="0" err="1"/>
              <a:t>seguridad</a:t>
            </a:r>
            <a:r>
              <a:rPr dirty="0"/>
              <a:t>, </a:t>
            </a:r>
            <a:r>
              <a:rPr dirty="0" err="1"/>
              <a:t>trazabilidad</a:t>
            </a:r>
            <a:r>
              <a:rPr dirty="0"/>
              <a:t> y </a:t>
            </a:r>
            <a:r>
              <a:rPr dirty="0" err="1"/>
              <a:t>gobernanza</a:t>
            </a:r>
            <a:r>
              <a:rPr dirty="0"/>
              <a:t>.</a:t>
            </a:r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Una </a:t>
            </a:r>
            <a:r>
              <a:rPr dirty="0" err="1"/>
              <a:t>prueba</a:t>
            </a:r>
            <a:r>
              <a:rPr dirty="0"/>
              <a:t> </a:t>
            </a:r>
            <a:r>
              <a:rPr dirty="0" err="1"/>
              <a:t>aislada</a:t>
            </a:r>
            <a:r>
              <a:rPr dirty="0"/>
              <a:t> puede </a:t>
            </a:r>
            <a:r>
              <a:rPr dirty="0" err="1"/>
              <a:t>funcionar</a:t>
            </a:r>
            <a:r>
              <a:rPr dirty="0"/>
              <a:t> </a:t>
            </a:r>
            <a:r>
              <a:rPr dirty="0" err="1"/>
              <a:t>mientras</a:t>
            </a:r>
            <a:r>
              <a:rPr dirty="0"/>
              <a:t> el </a:t>
            </a:r>
            <a:r>
              <a:rPr dirty="0" err="1"/>
              <a:t>proceso</a:t>
            </a:r>
            <a:r>
              <a:rPr dirty="0"/>
              <a:t> </a:t>
            </a:r>
            <a:r>
              <a:rPr dirty="0" err="1"/>
              <a:t>completo</a:t>
            </a:r>
            <a:r>
              <a:rPr dirty="0"/>
              <a:t> no </a:t>
            </a:r>
            <a:r>
              <a:rPr dirty="0" err="1"/>
              <a:t>escala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Digitalizar</a:t>
            </a:r>
            <a:r>
              <a:rPr dirty="0"/>
              <a:t> un </a:t>
            </a:r>
            <a:r>
              <a:rPr dirty="0" err="1"/>
              <a:t>proceso</a:t>
            </a:r>
            <a:r>
              <a:rPr dirty="0"/>
              <a:t> </a:t>
            </a:r>
            <a:r>
              <a:rPr dirty="0" err="1"/>
              <a:t>malo</a:t>
            </a:r>
            <a:r>
              <a:rPr dirty="0"/>
              <a:t> no lo </a:t>
            </a:r>
            <a:r>
              <a:rPr dirty="0" err="1"/>
              <a:t>convierte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proceso</a:t>
            </a:r>
            <a:r>
              <a:rPr dirty="0"/>
              <a:t> bueno</a:t>
            </a:r>
            <a:endParaRPr lang="es-ES" dirty="0"/>
          </a:p>
          <a:p>
            <a:pPr algn="ctr"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10</a:t>
            </a: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4" name="Rounded Rectangle 13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rPr lang="es-ES" noProof="0" dirty="0"/>
              <a:t>10. PERSONAS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lang="es-ES" sz="2600" b="1" noProof="0" dirty="0">
                <a:solidFill>
                  <a:srgbClr val="121D2E"/>
                </a:solidFill>
              </a:rPr>
              <a:t>Automatizar ejecución puede aumentar el valor del criterio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ectangle 4"/>
          <p:cNvSpPr/>
          <p:nvPr/>
        </p:nvSpPr>
        <p:spPr>
          <a:xfrm>
            <a:off x="685800" y="1600200"/>
            <a:ext cx="64008" cy="4251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886968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SENIOR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822475"/>
            <a:ext cx="3136392" cy="220060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Conocimiento tácito difícil de codificar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Capacidad de detectar excepciones y contexto.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Supervisión de resultados y decisiones.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Riesgo: eliminar experiencia justo cuando más se necesita criterio.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4256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Rectangle 8"/>
          <p:cNvSpPr/>
          <p:nvPr/>
        </p:nvSpPr>
        <p:spPr>
          <a:xfrm>
            <a:off x="4334256" y="1600200"/>
            <a:ext cx="64008" cy="4251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4535424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JUNIOR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622421"/>
            <a:ext cx="3136392" cy="2600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Muchas tareas de entrada pueden automatizarse.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Pero esas tareas eran también una vía de aprendizaje.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Si desaparecen, hay que diseñar nuevas formas de adquirir experiencia.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El reto no es solo empleo: es formación del futuro senior.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2712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3" name="Rectangle 12"/>
          <p:cNvSpPr/>
          <p:nvPr/>
        </p:nvSpPr>
        <p:spPr>
          <a:xfrm>
            <a:off x="7982712" y="160020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8183880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ORGANIZACIÓN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696800"/>
            <a:ext cx="3136392" cy="245195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La tecnología cambia en meses; las organizaciones, en años.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Formar en prompts es insuficiente.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Hay que enseñar a trabajar con IA,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 verificarla y decidir cuándo no usarla.</a:t>
            </a:r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lang="es-ES" noProof="0" dirty="0"/>
              <a:t>• El cuello de botella puede ser humano, no tecnológico.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rPr lang="es-ES" noProof="0" dirty="0"/>
              <a:t>11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rPr lang="es-ES" noProof="0" dirty="0"/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rPr lang="es-ES" noProof="0" dirty="0"/>
              <a:t>VOLVER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11. REGULACIÓN Y SOCIEDAD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La velocidad técnicamente posible puede superar la velocidad socialmente aceptable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544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554480"/>
            <a:ext cx="64008" cy="1874519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RESPONSABILIDAD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7" y="2344139"/>
            <a:ext cx="3136392" cy="6883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Quién</a:t>
            </a:r>
            <a:r>
              <a:rPr dirty="0"/>
              <a:t> </a:t>
            </a:r>
            <a:r>
              <a:rPr dirty="0" err="1"/>
              <a:t>responde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un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autónomo</a:t>
            </a:r>
            <a:r>
              <a:rPr dirty="0"/>
              <a:t> se </a:t>
            </a:r>
            <a:r>
              <a:rPr dirty="0" err="1"/>
              <a:t>equivoca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Más </a:t>
            </a:r>
            <a:r>
              <a:rPr dirty="0" err="1"/>
              <a:t>autonomía</a:t>
            </a:r>
            <a:r>
              <a:rPr dirty="0"/>
              <a:t> </a:t>
            </a:r>
            <a:r>
              <a:rPr dirty="0" err="1"/>
              <a:t>exige</a:t>
            </a:r>
            <a:r>
              <a:rPr dirty="0"/>
              <a:t> </a:t>
            </a:r>
            <a:r>
              <a:rPr dirty="0" err="1"/>
              <a:t>reglas</a:t>
            </a:r>
            <a:r>
              <a:rPr dirty="0"/>
              <a:t> de </a:t>
            </a:r>
            <a:r>
              <a:rPr dirty="0" err="1"/>
              <a:t>supervisión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62272" y="15544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462272" y="1554480"/>
            <a:ext cx="64008" cy="1874519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PRIVACIDAD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344139"/>
            <a:ext cx="3136392" cy="6883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datos</a:t>
            </a:r>
            <a:r>
              <a:rPr dirty="0"/>
              <a:t> puede </a:t>
            </a:r>
            <a:r>
              <a:rPr dirty="0" err="1"/>
              <a:t>procesar</a:t>
            </a:r>
            <a:r>
              <a:rPr dirty="0"/>
              <a:t> la IA.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Cómo</a:t>
            </a:r>
            <a:r>
              <a:rPr dirty="0"/>
              <a:t> se </a:t>
            </a:r>
            <a:r>
              <a:rPr dirty="0" err="1"/>
              <a:t>protegen</a:t>
            </a:r>
            <a:r>
              <a:rPr dirty="0"/>
              <a:t> </a:t>
            </a:r>
            <a:r>
              <a:rPr dirty="0" err="1"/>
              <a:t>datos</a:t>
            </a:r>
            <a:r>
              <a:rPr dirty="0"/>
              <a:t> </a:t>
            </a:r>
            <a:r>
              <a:rPr dirty="0" err="1"/>
              <a:t>personales</a:t>
            </a:r>
            <a:r>
              <a:rPr dirty="0"/>
              <a:t> y </a:t>
            </a:r>
            <a:r>
              <a:rPr dirty="0" err="1"/>
              <a:t>empresariales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84463" y="15544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284463" y="1554480"/>
            <a:ext cx="64008" cy="1874519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85632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COPYRIGHT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5632" y="2344139"/>
            <a:ext cx="3136392" cy="6883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contenidos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usarse</a:t>
            </a:r>
            <a:r>
              <a:rPr dirty="0"/>
              <a:t> para </a:t>
            </a:r>
            <a:r>
              <a:rPr dirty="0" err="1"/>
              <a:t>entrenar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lang="es-ES" dirty="0"/>
              <a:t> </a:t>
            </a:r>
            <a:r>
              <a:rPr dirty="0"/>
              <a:t>• </a:t>
            </a:r>
            <a:r>
              <a:rPr dirty="0" err="1"/>
              <a:t>Quién</a:t>
            </a:r>
            <a:r>
              <a:rPr dirty="0"/>
              <a:t> </a:t>
            </a:r>
            <a:r>
              <a:rPr dirty="0" err="1"/>
              <a:t>posee</a:t>
            </a:r>
            <a:r>
              <a:rPr dirty="0"/>
              <a:t> </a:t>
            </a:r>
            <a:r>
              <a:rPr dirty="0" err="1"/>
              <a:t>determinados</a:t>
            </a:r>
            <a:r>
              <a:rPr dirty="0"/>
              <a:t> </a:t>
            </a:r>
            <a:r>
              <a:rPr dirty="0" err="1"/>
              <a:t>resultados</a:t>
            </a:r>
            <a:r>
              <a:rPr dirty="0"/>
              <a:t> </a:t>
            </a:r>
            <a:r>
              <a:rPr dirty="0" err="1"/>
              <a:t>generados</a:t>
            </a:r>
            <a:r>
              <a:rPr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64008" cy="1874519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81304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CIBERSEGURIDAD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4402185"/>
            <a:ext cx="3136392" cy="869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Modelos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capaces</a:t>
            </a:r>
            <a:r>
              <a:rPr dirty="0"/>
              <a:t> </a:t>
            </a:r>
            <a:r>
              <a:rPr dirty="0" err="1"/>
              <a:t>amplían</a:t>
            </a:r>
            <a:r>
              <a:rPr dirty="0"/>
              <a:t> también </a:t>
            </a:r>
            <a:r>
              <a:rPr dirty="0" err="1"/>
              <a:t>capacidades</a:t>
            </a:r>
            <a:r>
              <a:rPr dirty="0"/>
              <a:t> </a:t>
            </a:r>
            <a:r>
              <a:rPr dirty="0" err="1"/>
              <a:t>ofensivas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Agentes</a:t>
            </a:r>
            <a:r>
              <a:rPr dirty="0"/>
              <a:t> </a:t>
            </a:r>
            <a:r>
              <a:rPr dirty="0" err="1"/>
              <a:t>conectados</a:t>
            </a:r>
            <a:r>
              <a:rPr dirty="0"/>
              <a:t> a </a:t>
            </a:r>
            <a:r>
              <a:rPr dirty="0" err="1"/>
              <a:t>sistemas</a:t>
            </a:r>
            <a:r>
              <a:rPr dirty="0"/>
              <a:t> </a:t>
            </a:r>
            <a:r>
              <a:rPr dirty="0" err="1"/>
              <a:t>elevan</a:t>
            </a:r>
            <a:r>
              <a:rPr dirty="0"/>
              <a:t> la </a:t>
            </a:r>
            <a:r>
              <a:rPr dirty="0" err="1"/>
              <a:t>superficie</a:t>
            </a:r>
            <a:r>
              <a:rPr dirty="0"/>
              <a:t> de </a:t>
            </a:r>
            <a:r>
              <a:rPr dirty="0" err="1"/>
              <a:t>riesgo</a:t>
            </a:r>
            <a:r>
              <a:rPr dirty="0"/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62272" y="3703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462272" y="3703320"/>
            <a:ext cx="64008" cy="1874519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63440" y="381304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EMPLEO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4402185"/>
            <a:ext cx="3136392" cy="869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Una </a:t>
            </a:r>
            <a:r>
              <a:rPr dirty="0" err="1"/>
              <a:t>sustitución</a:t>
            </a:r>
            <a:r>
              <a:rPr dirty="0"/>
              <a:t> </a:t>
            </a:r>
            <a:r>
              <a:rPr dirty="0" err="1"/>
              <a:t>rápida</a:t>
            </a:r>
            <a:r>
              <a:rPr dirty="0"/>
              <a:t> puede </a:t>
            </a:r>
            <a:r>
              <a:rPr dirty="0" err="1"/>
              <a:t>provocar</a:t>
            </a:r>
            <a:r>
              <a:rPr dirty="0"/>
              <a:t> </a:t>
            </a:r>
            <a:r>
              <a:rPr dirty="0" err="1"/>
              <a:t>resistencia</a:t>
            </a:r>
            <a:r>
              <a:rPr dirty="0"/>
              <a:t> social.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distribución</a:t>
            </a:r>
            <a:r>
              <a:rPr dirty="0"/>
              <a:t> de las </a:t>
            </a:r>
            <a:r>
              <a:rPr dirty="0" err="1"/>
              <a:t>ganancias</a:t>
            </a:r>
            <a:r>
              <a:rPr dirty="0"/>
              <a:t> de </a:t>
            </a:r>
            <a:r>
              <a:rPr dirty="0" err="1"/>
              <a:t>productividad</a:t>
            </a:r>
            <a:r>
              <a:rPr dirty="0"/>
              <a:t> </a:t>
            </a:r>
            <a:r>
              <a:rPr dirty="0" err="1"/>
              <a:t>importa</a:t>
            </a:r>
            <a:r>
              <a:rPr dirty="0"/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84463" y="3703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284463" y="3703320"/>
            <a:ext cx="64008" cy="1874519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85632" y="381304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ACEPTACIÓN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85632" y="4402185"/>
            <a:ext cx="3136392" cy="86998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Agua, </a:t>
            </a:r>
            <a:r>
              <a:rPr dirty="0" err="1"/>
              <a:t>energía</a:t>
            </a:r>
            <a:r>
              <a:rPr dirty="0"/>
              <a:t>, </a:t>
            </a:r>
            <a:r>
              <a:rPr dirty="0" err="1"/>
              <a:t>territorio</a:t>
            </a:r>
            <a:r>
              <a:rPr dirty="0"/>
              <a:t> y </a:t>
            </a:r>
            <a:r>
              <a:rPr dirty="0" err="1"/>
              <a:t>automatización</a:t>
            </a:r>
            <a:r>
              <a:rPr dirty="0"/>
              <a:t> </a:t>
            </a:r>
            <a:r>
              <a:rPr lang="es-ES"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generar</a:t>
            </a:r>
            <a:r>
              <a:rPr dirty="0"/>
              <a:t> </a:t>
            </a:r>
            <a:r>
              <a:rPr dirty="0" err="1"/>
              <a:t>oposición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8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legitimidad</a:t>
            </a:r>
            <a:r>
              <a:rPr dirty="0"/>
              <a:t> </a:t>
            </a:r>
            <a:r>
              <a:rPr dirty="0" err="1"/>
              <a:t>condiciona</a:t>
            </a:r>
            <a:r>
              <a:rPr dirty="0"/>
              <a:t> la </a:t>
            </a:r>
            <a:r>
              <a:rPr dirty="0" err="1"/>
              <a:t>velocidad</a:t>
            </a:r>
            <a:r>
              <a:rPr dirty="0"/>
              <a:t> de </a:t>
            </a:r>
            <a:r>
              <a:rPr dirty="0" err="1"/>
              <a:t>despliegue</a:t>
            </a:r>
            <a:r>
              <a:rPr dirty="0"/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12</a:t>
            </a:r>
          </a:p>
        </p:txBody>
      </p:sp>
      <p:sp>
        <p:nvSpPr>
          <p:cNvPr id="29" name="Rounded Rectangle 28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30" name="Rounded Rectangle 29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12. GEOPOLÍTICA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La IA ya no es solo tecnología: es capacidad estratégica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554480"/>
            <a:ext cx="64008" cy="42976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EE. UU.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95093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Ventaja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modelos</a:t>
            </a:r>
            <a:r>
              <a:rPr dirty="0"/>
              <a:t> de </a:t>
            </a:r>
            <a:r>
              <a:rPr dirty="0" err="1"/>
              <a:t>frontera</a:t>
            </a:r>
            <a:r>
              <a:rPr dirty="0"/>
              <a:t>, cloud y </a:t>
            </a:r>
            <a:r>
              <a:rPr dirty="0" err="1"/>
              <a:t>diseño</a:t>
            </a:r>
            <a:r>
              <a:rPr dirty="0"/>
              <a:t> de chips.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Busca</a:t>
            </a:r>
            <a:r>
              <a:rPr dirty="0"/>
              <a:t> </a:t>
            </a:r>
            <a:r>
              <a:rPr dirty="0" err="1"/>
              <a:t>proteger</a:t>
            </a:r>
            <a:r>
              <a:rPr dirty="0"/>
              <a:t> </a:t>
            </a:r>
            <a:r>
              <a:rPr dirty="0" err="1"/>
              <a:t>tecnologías</a:t>
            </a:r>
            <a:r>
              <a:rPr dirty="0"/>
              <a:t> </a:t>
            </a:r>
            <a:r>
              <a:rPr dirty="0" err="1"/>
              <a:t>críticas</a:t>
            </a:r>
            <a:r>
              <a:rPr dirty="0"/>
              <a:t> y </a:t>
            </a:r>
            <a:r>
              <a:rPr dirty="0" err="1"/>
              <a:t>capacidad</a:t>
            </a:r>
            <a:r>
              <a:rPr dirty="0"/>
              <a:t> de </a:t>
            </a:r>
            <a:r>
              <a:rPr dirty="0" err="1"/>
              <a:t>cómputo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Ralentizar</a:t>
            </a:r>
            <a:r>
              <a:rPr dirty="0"/>
              <a:t> </a:t>
            </a:r>
            <a:r>
              <a:rPr dirty="0" err="1"/>
              <a:t>unilateralmente</a:t>
            </a:r>
            <a:r>
              <a:rPr dirty="0"/>
              <a:t> puede </a:t>
            </a:r>
            <a:r>
              <a:rPr dirty="0" err="1"/>
              <a:t>percibirse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pérdida</a:t>
            </a:r>
            <a:r>
              <a:rPr dirty="0"/>
              <a:t> de </a:t>
            </a:r>
            <a:r>
              <a:rPr dirty="0" err="1"/>
              <a:t>ventaja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4256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34256" y="1554480"/>
            <a:ext cx="64008" cy="4297680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35424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CHINA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95093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Gran </a:t>
            </a:r>
            <a:r>
              <a:rPr dirty="0" err="1"/>
              <a:t>escala</a:t>
            </a:r>
            <a:r>
              <a:rPr dirty="0"/>
              <a:t> industrial y mercado </a:t>
            </a:r>
            <a:r>
              <a:rPr dirty="0" err="1"/>
              <a:t>interno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Las </a:t>
            </a:r>
            <a:r>
              <a:rPr dirty="0" err="1"/>
              <a:t>restricciones</a:t>
            </a:r>
            <a:r>
              <a:rPr dirty="0"/>
              <a:t> </a:t>
            </a:r>
            <a:r>
              <a:rPr dirty="0" err="1"/>
              <a:t>externas</a:t>
            </a:r>
            <a:r>
              <a:rPr dirty="0"/>
              <a:t> </a:t>
            </a:r>
            <a:r>
              <a:rPr dirty="0" err="1"/>
              <a:t>incentivan</a:t>
            </a:r>
            <a:r>
              <a:rPr dirty="0"/>
              <a:t> </a:t>
            </a:r>
            <a:r>
              <a:rPr dirty="0" err="1"/>
              <a:t>autosuficiencia</a:t>
            </a:r>
            <a:r>
              <a:rPr dirty="0"/>
              <a:t> </a:t>
            </a:r>
            <a:r>
              <a:rPr dirty="0" err="1"/>
              <a:t>tecnológica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IA, </a:t>
            </a:r>
            <a:r>
              <a:rPr dirty="0" err="1"/>
              <a:t>semiconductores</a:t>
            </a:r>
            <a:r>
              <a:rPr dirty="0"/>
              <a:t> y </a:t>
            </a:r>
            <a:r>
              <a:rPr dirty="0" err="1"/>
              <a:t>robótica</a:t>
            </a:r>
            <a:r>
              <a:rPr dirty="0"/>
              <a:t> se </a:t>
            </a:r>
            <a:r>
              <a:rPr dirty="0" err="1"/>
              <a:t>integran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estrategia</a:t>
            </a:r>
            <a:r>
              <a:rPr dirty="0"/>
              <a:t> industrial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amplia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2712" y="1554480"/>
            <a:ext cx="352044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82712" y="1554480"/>
            <a:ext cx="64008" cy="4297680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80" y="1664207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DILEMA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95093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Ambas partes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preferir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seguridad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Pero </a:t>
            </a:r>
            <a:r>
              <a:rPr dirty="0" err="1"/>
              <a:t>ninguna</a:t>
            </a:r>
            <a:r>
              <a:rPr dirty="0"/>
              <a:t> </a:t>
            </a:r>
            <a:r>
              <a:rPr dirty="0" err="1"/>
              <a:t>quiere</a:t>
            </a:r>
            <a:r>
              <a:rPr dirty="0"/>
              <a:t> </a:t>
            </a:r>
            <a:r>
              <a:rPr dirty="0" err="1"/>
              <a:t>frenar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cree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la </a:t>
            </a:r>
            <a:r>
              <a:rPr dirty="0" err="1"/>
              <a:t>otra</a:t>
            </a:r>
            <a:r>
              <a:rPr dirty="0"/>
              <a:t> </a:t>
            </a:r>
            <a:r>
              <a:rPr dirty="0" err="1"/>
              <a:t>seguirá</a:t>
            </a:r>
            <a:r>
              <a:rPr dirty="0"/>
              <a:t> </a:t>
            </a:r>
            <a:r>
              <a:rPr dirty="0" err="1"/>
              <a:t>acelerando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resultado</a:t>
            </a:r>
            <a:r>
              <a:rPr dirty="0"/>
              <a:t> puede ser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carrera</a:t>
            </a:r>
            <a:r>
              <a:rPr dirty="0"/>
              <a:t> </a:t>
            </a:r>
            <a:r>
              <a:rPr dirty="0" err="1"/>
              <a:t>aun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existan</a:t>
            </a:r>
            <a:r>
              <a:rPr dirty="0"/>
              <a:t> </a:t>
            </a:r>
            <a:r>
              <a:rPr dirty="0" err="1"/>
              <a:t>razones</a:t>
            </a:r>
            <a:r>
              <a:rPr dirty="0"/>
              <a:t> para </a:t>
            </a:r>
            <a:r>
              <a:rPr dirty="0" err="1"/>
              <a:t>moderarla</a:t>
            </a:r>
            <a:r>
              <a:rPr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13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13. GEOGRAFÍAS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El impacto de una desaceleración no sería igual en todas partes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1965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EUROPA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398389"/>
            <a:ext cx="4828032" cy="762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Menor </a:t>
            </a:r>
            <a:r>
              <a:rPr dirty="0" err="1"/>
              <a:t>escala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modelos</a:t>
            </a:r>
            <a:r>
              <a:rPr dirty="0"/>
              <a:t> y cloud.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Fortaleza industrial y </a:t>
            </a:r>
            <a:r>
              <a:rPr dirty="0" err="1"/>
              <a:t>regulatoria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Oportunidad</a:t>
            </a:r>
            <a:r>
              <a:rPr dirty="0"/>
              <a:t>: IA </a:t>
            </a:r>
            <a:r>
              <a:rPr dirty="0" err="1"/>
              <a:t>aplicada</a:t>
            </a:r>
            <a:r>
              <a:rPr dirty="0"/>
              <a:t> a </a:t>
            </a:r>
            <a:r>
              <a:rPr dirty="0" err="1"/>
              <a:t>industria</a:t>
            </a:r>
            <a:r>
              <a:rPr dirty="0"/>
              <a:t> y </a:t>
            </a:r>
            <a:r>
              <a:rPr dirty="0" err="1"/>
              <a:t>soberanía</a:t>
            </a:r>
            <a:r>
              <a:rPr dirty="0"/>
              <a:t> </a:t>
            </a:r>
            <a:r>
              <a:rPr dirty="0" err="1"/>
              <a:t>tecnológica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1965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INDIA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398389"/>
            <a:ext cx="4828032" cy="762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Gran base de </a:t>
            </a:r>
            <a:r>
              <a:rPr dirty="0" err="1"/>
              <a:t>talento</a:t>
            </a:r>
            <a:r>
              <a:rPr dirty="0"/>
              <a:t> y </a:t>
            </a:r>
            <a:r>
              <a:rPr dirty="0" err="1"/>
              <a:t>servicios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Puede </a:t>
            </a:r>
            <a:r>
              <a:rPr dirty="0" err="1"/>
              <a:t>beneficiarse</a:t>
            </a:r>
            <a:r>
              <a:rPr dirty="0"/>
              <a:t> de la </a:t>
            </a:r>
            <a:r>
              <a:rPr dirty="0" err="1"/>
              <a:t>difusión</a:t>
            </a:r>
            <a:r>
              <a:rPr dirty="0"/>
              <a:t> de </a:t>
            </a:r>
            <a:r>
              <a:rPr dirty="0" err="1"/>
              <a:t>modelos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baratos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reto</a:t>
            </a:r>
            <a:r>
              <a:rPr dirty="0"/>
              <a:t> es </a:t>
            </a:r>
            <a:r>
              <a:rPr dirty="0" err="1"/>
              <a:t>infraestructura</a:t>
            </a:r>
            <a:r>
              <a:rPr dirty="0"/>
              <a:t> y </a:t>
            </a:r>
            <a:r>
              <a:rPr dirty="0" err="1"/>
              <a:t>capacidad</a:t>
            </a:r>
            <a:r>
              <a:rPr dirty="0"/>
              <a:t> </a:t>
            </a:r>
            <a:r>
              <a:rPr dirty="0" err="1"/>
              <a:t>propia</a:t>
            </a:r>
            <a:r>
              <a:rPr dirty="0"/>
              <a:t> de </a:t>
            </a:r>
            <a:r>
              <a:rPr dirty="0" err="1"/>
              <a:t>cómputo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3840480"/>
            <a:ext cx="64008" cy="1965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ORIENTE MEDIO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638669"/>
            <a:ext cx="4828032" cy="762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Capital y </a:t>
            </a:r>
            <a:r>
              <a:rPr dirty="0" err="1"/>
              <a:t>disponibilidad</a:t>
            </a:r>
            <a:r>
              <a:rPr dirty="0"/>
              <a:t> </a:t>
            </a:r>
            <a:r>
              <a:rPr dirty="0" err="1"/>
              <a:t>energética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Apuesta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centros</a:t>
            </a:r>
            <a:r>
              <a:rPr dirty="0"/>
              <a:t> de </a:t>
            </a:r>
            <a:r>
              <a:rPr dirty="0" err="1"/>
              <a:t>datos</a:t>
            </a:r>
            <a:r>
              <a:rPr dirty="0"/>
              <a:t> y </a:t>
            </a:r>
            <a:r>
              <a:rPr dirty="0" err="1"/>
              <a:t>capacidad</a:t>
            </a:r>
            <a:r>
              <a:rPr dirty="0"/>
              <a:t> </a:t>
            </a:r>
            <a:r>
              <a:rPr dirty="0" err="1"/>
              <a:t>computacional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Puede </a:t>
            </a:r>
            <a:r>
              <a:rPr dirty="0" err="1"/>
              <a:t>convertirse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polo de </a:t>
            </a:r>
            <a:r>
              <a:rPr dirty="0" err="1"/>
              <a:t>infraestructura</a:t>
            </a:r>
            <a:r>
              <a:rPr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3840480"/>
            <a:ext cx="64008" cy="196596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OTRAS REGIONES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4638669"/>
            <a:ext cx="4828032" cy="762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coste</a:t>
            </a:r>
            <a:r>
              <a:rPr dirty="0"/>
              <a:t> de </a:t>
            </a:r>
            <a:r>
              <a:rPr dirty="0" err="1"/>
              <a:t>energía</a:t>
            </a:r>
            <a:r>
              <a:rPr dirty="0"/>
              <a:t> y </a:t>
            </a:r>
            <a:r>
              <a:rPr dirty="0" err="1"/>
              <a:t>cómputo</a:t>
            </a:r>
            <a:r>
              <a:rPr dirty="0"/>
              <a:t> </a:t>
            </a:r>
            <a:r>
              <a:rPr dirty="0" err="1"/>
              <a:t>condicionará</a:t>
            </a:r>
            <a:r>
              <a:rPr dirty="0"/>
              <a:t> la </a:t>
            </a:r>
            <a:r>
              <a:rPr dirty="0" err="1"/>
              <a:t>adopción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Modelos</a:t>
            </a:r>
            <a:r>
              <a:rPr dirty="0"/>
              <a:t> </a:t>
            </a:r>
            <a:r>
              <a:rPr dirty="0" err="1"/>
              <a:t>pequeños</a:t>
            </a:r>
            <a:r>
              <a:rPr dirty="0"/>
              <a:t> y </a:t>
            </a:r>
            <a:r>
              <a:rPr dirty="0" err="1"/>
              <a:t>eficientes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democratizar</a:t>
            </a:r>
            <a:r>
              <a:rPr dirty="0"/>
              <a:t> </a:t>
            </a:r>
            <a:r>
              <a:rPr dirty="0" err="1"/>
              <a:t>acceso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3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brecha</a:t>
            </a:r>
            <a:r>
              <a:rPr dirty="0"/>
              <a:t> puede pasar de </a:t>
            </a:r>
            <a:r>
              <a:rPr dirty="0" err="1"/>
              <a:t>conectividad</a:t>
            </a:r>
            <a:r>
              <a:rPr dirty="0"/>
              <a:t> a </a:t>
            </a:r>
            <a:r>
              <a:rPr dirty="0" err="1"/>
              <a:t>capacidad</a:t>
            </a:r>
            <a:r>
              <a:rPr dirty="0"/>
              <a:t> </a:t>
            </a:r>
            <a:r>
              <a:rPr dirty="0" err="1"/>
              <a:t>computacional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14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2" name="Rounded Rectangle 21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14. DESAJUSTE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Siete velocidades: el núcleo del problema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MODELOS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88920" y="1508760"/>
            <a:ext cx="1700784" cy="310896"/>
          </a:xfrm>
          <a:prstGeom prst="round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0" y="1508760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meses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67128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CHIPS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88920" y="2167128"/>
            <a:ext cx="2976372" cy="310896"/>
          </a:xfrm>
          <a:prstGeom prst="round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0" y="2167128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años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825496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DATA CENTERS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88920" y="2825496"/>
            <a:ext cx="3401568" cy="310896"/>
          </a:xfrm>
          <a:prstGeom prst="round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58400" y="2825496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años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3483863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REDES ELÉCTRICAS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88920" y="3483863"/>
            <a:ext cx="6094476" cy="310896"/>
          </a:xfrm>
          <a:prstGeom prst="round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058400" y="3483863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muchos años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142231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EMPRESAS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788920" y="4142231"/>
            <a:ext cx="3968496" cy="310896"/>
          </a:xfrm>
          <a:prstGeom prst="round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0" y="4142231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años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4800599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REGULACIÓN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88920" y="4800599"/>
            <a:ext cx="4393692" cy="310896"/>
          </a:xfrm>
          <a:prstGeom prst="round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58400" y="4800599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años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458967"/>
            <a:ext cx="192024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250" b="1">
                <a:solidFill>
                  <a:srgbClr val="121D2E"/>
                </a:solidFill>
              </a:defRPr>
            </a:pPr>
            <a:r>
              <a:t>SOCIEDAD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88920" y="5458967"/>
            <a:ext cx="7086600" cy="310896"/>
          </a:xfrm>
          <a:prstGeom prst="round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058400" y="5458967"/>
            <a:ext cx="13716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50" b="1">
                <a:solidFill>
                  <a:srgbClr val="636E7B"/>
                </a:solidFill>
              </a:defRPr>
            </a:pPr>
            <a:r>
              <a:t>décadas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15</a:t>
            </a:r>
          </a:p>
        </p:txBody>
      </p:sp>
      <p:sp>
        <p:nvSpPr>
          <p:cNvPr id="26" name="Rounded Rectangle 25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7" name="Rounded Rectangle 26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15. DEMANDA Y MONETIZACIÓN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También puede frenarse porque no toda capacidad adicional encuentra un comprador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CONSUMIDOR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787851"/>
            <a:ext cx="4873752" cy="22698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No </a:t>
            </a:r>
            <a:r>
              <a:rPr dirty="0" err="1"/>
              <a:t>toda</a:t>
            </a:r>
            <a:r>
              <a:rPr dirty="0"/>
              <a:t> </a:t>
            </a:r>
            <a:r>
              <a:rPr dirty="0" err="1"/>
              <a:t>tarea</a:t>
            </a:r>
            <a:r>
              <a:rPr dirty="0"/>
              <a:t> </a:t>
            </a:r>
            <a:r>
              <a:rPr dirty="0" err="1"/>
              <a:t>necesita</a:t>
            </a:r>
            <a:r>
              <a:rPr dirty="0"/>
              <a:t> un </a:t>
            </a:r>
            <a:r>
              <a:rPr dirty="0" err="1"/>
              <a:t>modelo</a:t>
            </a:r>
            <a:r>
              <a:rPr dirty="0"/>
              <a:t> de </a:t>
            </a:r>
            <a:r>
              <a:rPr dirty="0" err="1"/>
              <a:t>frontera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Más </a:t>
            </a:r>
            <a:r>
              <a:rPr dirty="0" err="1"/>
              <a:t>capacidad</a:t>
            </a:r>
            <a:r>
              <a:rPr dirty="0"/>
              <a:t> no </a:t>
            </a:r>
            <a:r>
              <a:rPr dirty="0" err="1"/>
              <a:t>implica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el </a:t>
            </a:r>
            <a:r>
              <a:rPr dirty="0" err="1"/>
              <a:t>usuario</a:t>
            </a:r>
            <a:r>
              <a:rPr dirty="0"/>
              <a:t> </a:t>
            </a:r>
            <a:r>
              <a:rPr dirty="0" err="1"/>
              <a:t>esté</a:t>
            </a:r>
            <a:r>
              <a:rPr dirty="0"/>
              <a:t> </a:t>
            </a:r>
            <a:r>
              <a:rPr dirty="0" err="1"/>
              <a:t>dispuesto</a:t>
            </a:r>
            <a:r>
              <a:rPr dirty="0"/>
              <a:t> a </a:t>
            </a:r>
            <a:r>
              <a:rPr dirty="0" err="1"/>
              <a:t>pagar</a:t>
            </a:r>
            <a:r>
              <a:rPr dirty="0"/>
              <a:t> </a:t>
            </a:r>
            <a:r>
              <a:rPr dirty="0" err="1"/>
              <a:t>proporcionalmente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Cuando </a:t>
            </a:r>
            <a:r>
              <a:rPr dirty="0" err="1"/>
              <a:t>desaparecen</a:t>
            </a:r>
            <a:r>
              <a:rPr dirty="0"/>
              <a:t> </a:t>
            </a:r>
            <a:r>
              <a:rPr dirty="0" err="1"/>
              <a:t>subsidios</a:t>
            </a:r>
            <a:r>
              <a:rPr dirty="0"/>
              <a:t> o </a:t>
            </a:r>
            <a:r>
              <a:rPr dirty="0" err="1"/>
              <a:t>precios</a:t>
            </a:r>
            <a:r>
              <a:rPr dirty="0"/>
              <a:t> </a:t>
            </a:r>
            <a:r>
              <a:rPr dirty="0" err="1"/>
              <a:t>promocionales</a:t>
            </a:r>
            <a:r>
              <a:rPr dirty="0"/>
              <a:t>, el </a:t>
            </a:r>
            <a:r>
              <a:rPr dirty="0" err="1"/>
              <a:t>coste</a:t>
            </a:r>
            <a:r>
              <a:rPr dirty="0"/>
              <a:t> se </a:t>
            </a:r>
            <a:r>
              <a:rPr dirty="0" err="1"/>
              <a:t>vuelve</a:t>
            </a:r>
            <a:r>
              <a:rPr dirty="0"/>
              <a:t> visible.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Modelos</a:t>
            </a:r>
            <a:r>
              <a:rPr dirty="0"/>
              <a:t> locales o </a:t>
            </a:r>
            <a:r>
              <a:rPr dirty="0" err="1"/>
              <a:t>pequeños</a:t>
            </a:r>
            <a:r>
              <a:rPr dirty="0"/>
              <a:t> </a:t>
            </a:r>
            <a:r>
              <a:rPr dirty="0" err="1"/>
              <a:t>pueden</a:t>
            </a:r>
            <a:r>
              <a:rPr dirty="0"/>
              <a:t> </a:t>
            </a:r>
            <a:r>
              <a:rPr dirty="0" err="1"/>
              <a:t>cubrir</a:t>
            </a:r>
            <a:r>
              <a:rPr dirty="0"/>
              <a:t> </a:t>
            </a:r>
            <a:r>
              <a:rPr dirty="0" err="1"/>
              <a:t>muchas</a:t>
            </a:r>
            <a:r>
              <a:rPr dirty="0"/>
              <a:t> </a:t>
            </a:r>
            <a:r>
              <a:rPr dirty="0" err="1"/>
              <a:t>necesidades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4251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EMPRESA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683976"/>
            <a:ext cx="4873752" cy="24776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demanda</a:t>
            </a:r>
            <a:r>
              <a:rPr dirty="0"/>
              <a:t> </a:t>
            </a:r>
            <a:r>
              <a:rPr dirty="0" err="1"/>
              <a:t>depende</a:t>
            </a:r>
            <a:r>
              <a:rPr dirty="0"/>
              <a:t> de </a:t>
            </a:r>
            <a:r>
              <a:rPr dirty="0" err="1"/>
              <a:t>casos</a:t>
            </a:r>
            <a:r>
              <a:rPr dirty="0"/>
              <a:t> de </a:t>
            </a:r>
            <a:r>
              <a:rPr dirty="0" err="1"/>
              <a:t>uso</a:t>
            </a:r>
            <a:r>
              <a:rPr dirty="0"/>
              <a:t> con valor </a:t>
            </a:r>
            <a:r>
              <a:rPr dirty="0" err="1"/>
              <a:t>económico</a:t>
            </a:r>
            <a:r>
              <a:rPr dirty="0"/>
              <a:t> claro.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Un </a:t>
            </a:r>
            <a:r>
              <a:rPr dirty="0" err="1"/>
              <a:t>agente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autónomo</a:t>
            </a:r>
            <a:r>
              <a:rPr dirty="0"/>
              <a:t> puede ser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caro</a:t>
            </a:r>
            <a:r>
              <a:rPr dirty="0"/>
              <a:t> y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difícil</a:t>
            </a:r>
            <a:r>
              <a:rPr dirty="0"/>
              <a:t> de </a:t>
            </a:r>
            <a:r>
              <a:rPr dirty="0" err="1"/>
              <a:t>gobernar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El </a:t>
            </a:r>
            <a:r>
              <a:rPr dirty="0" err="1"/>
              <a:t>objetivo</a:t>
            </a:r>
            <a:r>
              <a:rPr dirty="0"/>
              <a:t> </a:t>
            </a:r>
            <a:r>
              <a:rPr dirty="0" err="1"/>
              <a:t>deja</a:t>
            </a:r>
            <a:r>
              <a:rPr dirty="0"/>
              <a:t> de ser </a:t>
            </a:r>
            <a:r>
              <a:rPr dirty="0" err="1"/>
              <a:t>maximizar</a:t>
            </a:r>
            <a:r>
              <a:rPr dirty="0"/>
              <a:t> </a:t>
            </a:r>
            <a:r>
              <a:rPr dirty="0" err="1"/>
              <a:t>inteligencia</a:t>
            </a:r>
            <a:r>
              <a:rPr dirty="0"/>
              <a:t> y </a:t>
            </a:r>
            <a:r>
              <a:rPr dirty="0" err="1"/>
              <a:t>pasa</a:t>
            </a:r>
            <a:r>
              <a:rPr dirty="0"/>
              <a:t> a </a:t>
            </a:r>
            <a:r>
              <a:rPr dirty="0" err="1"/>
              <a:t>optimizar</a:t>
            </a:r>
            <a:r>
              <a:rPr dirty="0"/>
              <a:t> </a:t>
            </a:r>
            <a:r>
              <a:rPr dirty="0" err="1"/>
              <a:t>coste</a:t>
            </a:r>
            <a:r>
              <a:rPr dirty="0"/>
              <a:t>/</a:t>
            </a:r>
            <a:r>
              <a:rPr dirty="0" err="1"/>
              <a:t>capacidad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monetización</a:t>
            </a:r>
            <a:r>
              <a:rPr dirty="0"/>
              <a:t> real </a:t>
            </a:r>
            <a:r>
              <a:rPr dirty="0" err="1"/>
              <a:t>determinará</a:t>
            </a:r>
            <a:r>
              <a:rPr dirty="0"/>
              <a:t> </a:t>
            </a:r>
            <a:r>
              <a:rPr dirty="0" err="1"/>
              <a:t>cuánto</a:t>
            </a:r>
            <a:r>
              <a:rPr dirty="0"/>
              <a:t> capex puede </a:t>
            </a:r>
            <a:r>
              <a:rPr dirty="0" err="1"/>
              <a:t>sostenerse</a:t>
            </a: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16</a:t>
            </a: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4" name="Rounded Rectangle 13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16. SOLUCIONES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Resolver el cuello físico: más eficiencia y mejor infraestructura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1965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MODELOS EFICIENTES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51560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Más </a:t>
            </a:r>
            <a:r>
              <a:rPr dirty="0" err="1"/>
              <a:t>capacidad</a:t>
            </a:r>
            <a:r>
              <a:rPr dirty="0"/>
              <a:t> con </a:t>
            </a:r>
            <a:r>
              <a:rPr dirty="0" err="1"/>
              <a:t>menos</a:t>
            </a:r>
            <a:r>
              <a:rPr dirty="0"/>
              <a:t> </a:t>
            </a:r>
            <a:r>
              <a:rPr dirty="0" err="1"/>
              <a:t>parámetros</a:t>
            </a:r>
            <a:r>
              <a:rPr dirty="0"/>
              <a:t> y </a:t>
            </a:r>
            <a:r>
              <a:rPr dirty="0" err="1"/>
              <a:t>cómputo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Modelos</a:t>
            </a:r>
            <a:r>
              <a:rPr dirty="0"/>
              <a:t> </a:t>
            </a:r>
            <a:r>
              <a:rPr dirty="0" err="1"/>
              <a:t>pequeños</a:t>
            </a:r>
            <a:r>
              <a:rPr dirty="0"/>
              <a:t> y </a:t>
            </a:r>
            <a:r>
              <a:rPr dirty="0" err="1"/>
              <a:t>especializados</a:t>
            </a:r>
            <a:r>
              <a:rPr dirty="0"/>
              <a:t>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basten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196596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CHIPS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51560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Mejor </a:t>
            </a:r>
            <a:r>
              <a:rPr dirty="0" err="1"/>
              <a:t>rendimiento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vatio</a:t>
            </a:r>
            <a:r>
              <a:rPr dirty="0"/>
              <a:t>.</a:t>
            </a:r>
          </a:p>
          <a:p>
            <a:pPr algn="just"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Diversificar</a:t>
            </a:r>
            <a:r>
              <a:rPr dirty="0"/>
              <a:t> </a:t>
            </a:r>
            <a:r>
              <a:rPr dirty="0" err="1"/>
              <a:t>fabricación</a:t>
            </a:r>
            <a:r>
              <a:rPr dirty="0"/>
              <a:t>, memoria y packaging.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3840480"/>
            <a:ext cx="64008" cy="1965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ENERGÍA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75588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Más </a:t>
            </a:r>
            <a:r>
              <a:rPr dirty="0" err="1"/>
              <a:t>generación</a:t>
            </a:r>
            <a:r>
              <a:rPr dirty="0"/>
              <a:t> </a:t>
            </a:r>
            <a:r>
              <a:rPr dirty="0" err="1"/>
              <a:t>firme</a:t>
            </a:r>
            <a:r>
              <a:rPr dirty="0"/>
              <a:t> y </a:t>
            </a:r>
            <a:r>
              <a:rPr dirty="0" err="1"/>
              <a:t>renovable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Redes, </a:t>
            </a:r>
            <a:r>
              <a:rPr dirty="0" err="1"/>
              <a:t>almacenamiento</a:t>
            </a:r>
            <a:r>
              <a:rPr dirty="0"/>
              <a:t> y </a:t>
            </a:r>
            <a:r>
              <a:rPr dirty="0" err="1"/>
              <a:t>subestaciones</a:t>
            </a:r>
            <a:r>
              <a:rPr dirty="0"/>
              <a:t> </a:t>
            </a:r>
            <a:r>
              <a:rPr dirty="0" err="1"/>
              <a:t>anticipadas</a:t>
            </a:r>
            <a:r>
              <a:rPr dirty="0"/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3840480"/>
            <a:ext cx="64008" cy="1965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DATA CENTERS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475588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Mejor </a:t>
            </a:r>
            <a:r>
              <a:rPr dirty="0" err="1"/>
              <a:t>refrigeración</a:t>
            </a:r>
            <a:r>
              <a:rPr dirty="0"/>
              <a:t> y </a:t>
            </a:r>
            <a:r>
              <a:rPr dirty="0" err="1"/>
              <a:t>localización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Situarlos</a:t>
            </a:r>
            <a:r>
              <a:rPr dirty="0"/>
              <a:t> </a:t>
            </a:r>
            <a:r>
              <a:rPr dirty="0" err="1"/>
              <a:t>donde</a:t>
            </a:r>
            <a:r>
              <a:rPr dirty="0"/>
              <a:t> </a:t>
            </a:r>
            <a:r>
              <a:rPr dirty="0" err="1"/>
              <a:t>existan</a:t>
            </a:r>
            <a:r>
              <a:rPr dirty="0"/>
              <a:t> </a:t>
            </a:r>
            <a:r>
              <a:rPr dirty="0" err="1"/>
              <a:t>energía</a:t>
            </a:r>
            <a:r>
              <a:rPr dirty="0"/>
              <a:t>, </a:t>
            </a:r>
            <a:r>
              <a:rPr dirty="0" err="1"/>
              <a:t>agua</a:t>
            </a:r>
            <a:r>
              <a:rPr dirty="0"/>
              <a:t>, </a:t>
            </a:r>
            <a:r>
              <a:rPr dirty="0" err="1"/>
              <a:t>fibra</a:t>
            </a:r>
            <a:r>
              <a:rPr dirty="0"/>
              <a:t> y </a:t>
            </a:r>
            <a:r>
              <a:rPr dirty="0" err="1"/>
              <a:t>permisos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17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2" name="Rounded Rectangle 21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17. SOLUCIONES 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Resolver el cuello económico: usar la IA adecuada, no la máxima IA posible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600200"/>
            <a:ext cx="64008" cy="4251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DISCIPLINA DE CAPITAL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97379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Priorizar</a:t>
            </a:r>
            <a:r>
              <a:rPr dirty="0"/>
              <a:t> </a:t>
            </a:r>
            <a:r>
              <a:rPr dirty="0" err="1"/>
              <a:t>infraestructura</a:t>
            </a:r>
            <a:r>
              <a:rPr dirty="0"/>
              <a:t> con </a:t>
            </a:r>
            <a:r>
              <a:rPr dirty="0" err="1"/>
              <a:t>demanda</a:t>
            </a:r>
            <a:r>
              <a:rPr dirty="0"/>
              <a:t> plausible.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Evitar</a:t>
            </a:r>
            <a:r>
              <a:rPr dirty="0"/>
              <a:t> </a:t>
            </a:r>
            <a:r>
              <a:rPr dirty="0" err="1"/>
              <a:t>proyectos</a:t>
            </a:r>
            <a:r>
              <a:rPr dirty="0"/>
              <a:t> </a:t>
            </a:r>
            <a:r>
              <a:rPr dirty="0" err="1"/>
              <a:t>cuyo</a:t>
            </a:r>
            <a:r>
              <a:rPr dirty="0"/>
              <a:t> </a:t>
            </a:r>
            <a:r>
              <a:rPr dirty="0" err="1"/>
              <a:t>único</a:t>
            </a:r>
            <a:r>
              <a:rPr dirty="0"/>
              <a:t> </a:t>
            </a:r>
            <a:r>
              <a:rPr dirty="0" err="1"/>
              <a:t>argumento</a:t>
            </a:r>
            <a:r>
              <a:rPr dirty="0"/>
              <a:t> sea “</a:t>
            </a:r>
            <a:r>
              <a:rPr dirty="0" err="1"/>
              <a:t>tener</a:t>
            </a:r>
            <a:r>
              <a:rPr dirty="0"/>
              <a:t> IA”.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Financiar</a:t>
            </a:r>
            <a:r>
              <a:rPr dirty="0"/>
              <a:t> a </a:t>
            </a:r>
            <a:r>
              <a:rPr dirty="0" err="1"/>
              <a:t>plazos</a:t>
            </a:r>
            <a:r>
              <a:rPr dirty="0"/>
              <a:t> </a:t>
            </a:r>
            <a:r>
              <a:rPr dirty="0" err="1"/>
              <a:t>coherentes</a:t>
            </a:r>
            <a:r>
              <a:rPr dirty="0"/>
              <a:t> con </a:t>
            </a:r>
            <a:r>
              <a:rPr dirty="0" err="1"/>
              <a:t>activos</a:t>
            </a:r>
            <a:r>
              <a:rPr dirty="0"/>
              <a:t> </a:t>
            </a:r>
            <a:r>
              <a:rPr dirty="0" err="1"/>
              <a:t>industriales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4256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34256" y="160020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35424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OPTIMIZAR INFERENCIA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3073826"/>
            <a:ext cx="3136392" cy="169790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Reducir</a:t>
            </a:r>
            <a:r>
              <a:rPr dirty="0"/>
              <a:t> el </a:t>
            </a:r>
            <a:r>
              <a:rPr dirty="0" err="1"/>
              <a:t>coste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tarea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Usar el </a:t>
            </a:r>
            <a:r>
              <a:rPr dirty="0" err="1"/>
              <a:t>modelo</a:t>
            </a:r>
            <a:r>
              <a:rPr dirty="0"/>
              <a:t> </a:t>
            </a:r>
            <a:r>
              <a:rPr dirty="0" err="1"/>
              <a:t>mínimo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cumpla</a:t>
            </a:r>
            <a:r>
              <a:rPr dirty="0"/>
              <a:t> el </a:t>
            </a:r>
            <a:r>
              <a:rPr dirty="0" err="1"/>
              <a:t>objetivo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Edge AI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reduzca</a:t>
            </a:r>
            <a:r>
              <a:rPr dirty="0"/>
              <a:t> </a:t>
            </a:r>
            <a:r>
              <a:rPr dirty="0" err="1"/>
              <a:t>latencia</a:t>
            </a:r>
            <a:r>
              <a:rPr dirty="0"/>
              <a:t>, </a:t>
            </a:r>
            <a:r>
              <a:rPr dirty="0" err="1"/>
              <a:t>coste</a:t>
            </a:r>
            <a:r>
              <a:rPr dirty="0"/>
              <a:t> o </a:t>
            </a:r>
            <a:r>
              <a:rPr dirty="0" err="1"/>
              <a:t>dependencia</a:t>
            </a:r>
            <a:r>
              <a:rPr dirty="0"/>
              <a:t> del cloud.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82712" y="1600200"/>
            <a:ext cx="352044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82712" y="1600200"/>
            <a:ext cx="64008" cy="4251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83880" y="1709928"/>
            <a:ext cx="3154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ROI DEMOSTRABLE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80" y="2973798"/>
            <a:ext cx="3136392" cy="189795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Medir</a:t>
            </a:r>
            <a:r>
              <a:rPr dirty="0"/>
              <a:t> </a:t>
            </a:r>
            <a:r>
              <a:rPr dirty="0" err="1"/>
              <a:t>ingresos</a:t>
            </a:r>
            <a:r>
              <a:rPr dirty="0"/>
              <a:t>, </a:t>
            </a:r>
            <a:r>
              <a:rPr dirty="0" err="1"/>
              <a:t>costes</a:t>
            </a:r>
            <a:r>
              <a:rPr dirty="0"/>
              <a:t>, </a:t>
            </a:r>
            <a:r>
              <a:rPr dirty="0" err="1"/>
              <a:t>productividad</a:t>
            </a:r>
            <a:r>
              <a:rPr dirty="0"/>
              <a:t>, </a:t>
            </a:r>
            <a:r>
              <a:rPr dirty="0" err="1"/>
              <a:t>calidad</a:t>
            </a:r>
            <a:r>
              <a:rPr dirty="0"/>
              <a:t> y </a:t>
            </a:r>
            <a:r>
              <a:rPr dirty="0" err="1"/>
              <a:t>riesgo</a:t>
            </a:r>
            <a:r>
              <a:rPr dirty="0"/>
              <a:t>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Separar</a:t>
            </a:r>
            <a:r>
              <a:rPr dirty="0"/>
              <a:t> </a:t>
            </a:r>
            <a:r>
              <a:rPr dirty="0" err="1"/>
              <a:t>ahorro</a:t>
            </a:r>
            <a:r>
              <a:rPr dirty="0"/>
              <a:t> de </a:t>
            </a:r>
            <a:r>
              <a:rPr dirty="0" err="1"/>
              <a:t>tiempo</a:t>
            </a:r>
            <a:r>
              <a:rPr dirty="0"/>
              <a:t> de </a:t>
            </a:r>
            <a:r>
              <a:rPr dirty="0" err="1"/>
              <a:t>ahorro</a:t>
            </a:r>
            <a:r>
              <a:rPr dirty="0"/>
              <a:t> </a:t>
            </a:r>
            <a:r>
              <a:rPr dirty="0" err="1"/>
              <a:t>económico</a:t>
            </a:r>
            <a:r>
              <a:rPr dirty="0"/>
              <a:t> real.</a:t>
            </a:r>
            <a:endParaRPr lang="es-ES"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endParaRPr dirty="0"/>
          </a:p>
          <a:p>
            <a:pPr algn="ctr">
              <a:spcAft>
                <a:spcPts val="400"/>
              </a:spcAft>
              <a:defRPr sz="130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Escalar</a:t>
            </a:r>
            <a:r>
              <a:rPr dirty="0"/>
              <a:t> </a:t>
            </a:r>
            <a:r>
              <a:rPr dirty="0" err="1"/>
              <a:t>únicamente</a:t>
            </a:r>
            <a:r>
              <a:rPr dirty="0"/>
              <a:t> lo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mejora</a:t>
            </a:r>
            <a:r>
              <a:rPr dirty="0"/>
              <a:t> el </a:t>
            </a:r>
            <a:r>
              <a:rPr dirty="0" err="1"/>
              <a:t>proceso</a:t>
            </a:r>
            <a:r>
              <a:rPr dirty="0"/>
              <a:t> </a:t>
            </a:r>
            <a:r>
              <a:rPr dirty="0" err="1"/>
              <a:t>completo</a:t>
            </a:r>
            <a:r>
              <a:rPr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18</a:t>
            </a:r>
          </a:p>
        </p:txBody>
      </p:sp>
      <p:sp>
        <p:nvSpPr>
          <p:cNvPr id="17" name="Rounded Rectangle 16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8" name="Rounded Rectangle 17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18. SOLUCIONES III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Resolver el cuello organizativo: rediseñar trabajo, talento y gobernanza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1965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PROCESOS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51560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No </a:t>
            </a:r>
            <a:r>
              <a:rPr dirty="0" err="1"/>
              <a:t>insertar</a:t>
            </a:r>
            <a:r>
              <a:rPr dirty="0"/>
              <a:t> IA sin </a:t>
            </a:r>
            <a:r>
              <a:rPr dirty="0" err="1"/>
              <a:t>revisar</a:t>
            </a:r>
            <a:r>
              <a:rPr dirty="0"/>
              <a:t> el </a:t>
            </a:r>
            <a:r>
              <a:rPr dirty="0" err="1"/>
              <a:t>proceso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Diseñar</a:t>
            </a:r>
            <a:r>
              <a:rPr dirty="0"/>
              <a:t> </a:t>
            </a:r>
            <a:r>
              <a:rPr dirty="0" err="1"/>
              <a:t>flujos</a:t>
            </a:r>
            <a:r>
              <a:rPr dirty="0"/>
              <a:t> </a:t>
            </a:r>
            <a:r>
              <a:rPr dirty="0" err="1"/>
              <a:t>nativos</a:t>
            </a:r>
            <a:r>
              <a:rPr dirty="0"/>
              <a:t> de IA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tenga</a:t>
            </a:r>
            <a:r>
              <a:rPr dirty="0"/>
              <a:t> </a:t>
            </a:r>
            <a:r>
              <a:rPr dirty="0" err="1"/>
              <a:t>sentido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1965960"/>
          </a:xfrm>
          <a:prstGeom prst="rect">
            <a:avLst/>
          </a:prstGeom>
          <a:solidFill>
            <a:srgbClr val="479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DATOS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51560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Limpiar</a:t>
            </a:r>
            <a:r>
              <a:rPr dirty="0"/>
              <a:t>, </a:t>
            </a:r>
            <a:r>
              <a:rPr dirty="0" err="1"/>
              <a:t>conectar</a:t>
            </a:r>
            <a:r>
              <a:rPr dirty="0"/>
              <a:t> y </a:t>
            </a:r>
            <a:r>
              <a:rPr dirty="0" err="1"/>
              <a:t>gobernar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interna.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Definir</a:t>
            </a:r>
            <a:r>
              <a:rPr dirty="0"/>
              <a:t> </a:t>
            </a:r>
            <a:r>
              <a:rPr dirty="0" err="1"/>
              <a:t>permisos</a:t>
            </a:r>
            <a:r>
              <a:rPr dirty="0"/>
              <a:t> y </a:t>
            </a:r>
            <a:r>
              <a:rPr dirty="0" err="1"/>
              <a:t>trazabilidad</a:t>
            </a:r>
            <a:r>
              <a:rPr dirty="0"/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3840480"/>
            <a:ext cx="64008" cy="196596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PERSONAS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475588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Enseñar </a:t>
            </a:r>
            <a:r>
              <a:rPr dirty="0" err="1"/>
              <a:t>criterio</a:t>
            </a:r>
            <a:r>
              <a:rPr dirty="0"/>
              <a:t>, </a:t>
            </a:r>
            <a:r>
              <a:rPr dirty="0" err="1"/>
              <a:t>verificación</a:t>
            </a:r>
            <a:r>
              <a:rPr dirty="0"/>
              <a:t> y </a:t>
            </a:r>
            <a:r>
              <a:rPr dirty="0" err="1"/>
              <a:t>uso</a:t>
            </a:r>
            <a:r>
              <a:rPr dirty="0"/>
              <a:t> contextual.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Preservar</a:t>
            </a:r>
            <a:r>
              <a:rPr dirty="0"/>
              <a:t> </a:t>
            </a:r>
            <a:r>
              <a:rPr dirty="0" err="1"/>
              <a:t>conocimiento</a:t>
            </a:r>
            <a:r>
              <a:rPr dirty="0"/>
              <a:t> senior y </a:t>
            </a:r>
            <a:r>
              <a:rPr dirty="0" err="1"/>
              <a:t>rediseñar</a:t>
            </a:r>
            <a:r>
              <a:rPr dirty="0"/>
              <a:t> </a:t>
            </a:r>
            <a:r>
              <a:rPr dirty="0" err="1"/>
              <a:t>aprendizaje</a:t>
            </a:r>
            <a:r>
              <a:rPr dirty="0"/>
              <a:t> junior.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840480"/>
            <a:ext cx="521208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3840480"/>
            <a:ext cx="64008" cy="1965960"/>
          </a:xfrm>
          <a:prstGeom prst="rect">
            <a:avLst/>
          </a:prstGeom>
          <a:solidFill>
            <a:srgbClr val="AC82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3950208"/>
            <a:ext cx="4846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GOBERNANZA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088" y="4755881"/>
            <a:ext cx="4828032" cy="5283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Definir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puede </a:t>
            </a:r>
            <a:r>
              <a:rPr dirty="0" err="1"/>
              <a:t>hacer</a:t>
            </a:r>
            <a:r>
              <a:rPr dirty="0"/>
              <a:t> la IA y </a:t>
            </a:r>
            <a:r>
              <a:rPr dirty="0" err="1"/>
              <a:t>quién</a:t>
            </a:r>
            <a:r>
              <a:rPr dirty="0"/>
              <a:t> </a:t>
            </a:r>
            <a:r>
              <a:rPr dirty="0" err="1"/>
              <a:t>responde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250">
                <a:solidFill>
                  <a:srgbClr val="262C34"/>
                </a:solidFill>
              </a:defRPr>
            </a:pPr>
            <a:r>
              <a:rPr dirty="0"/>
              <a:t>• Human-in-the-loop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tareas</a:t>
            </a:r>
            <a:r>
              <a:rPr dirty="0"/>
              <a:t> de mayor </a:t>
            </a:r>
            <a:r>
              <a:rPr dirty="0" err="1"/>
              <a:t>riesgo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19</a:t>
            </a:r>
          </a:p>
        </p:txBody>
      </p:sp>
      <p:sp>
        <p:nvSpPr>
          <p:cNvPr id="21" name="Rounded Rectangle 20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22" name="Rounded Rectangle 21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t>19. SOLUCIONES IV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sz="2600" b="1">
                <a:solidFill>
                  <a:srgbClr val="121D2E"/>
                </a:solidFill>
              </a:rPr>
              <a:t>Resolver el cuello político: regular el riesgo sin bloquear la adopción útil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31520" y="1600200"/>
            <a:ext cx="64008" cy="425196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REGULACIÓN PROPORCIONAL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8388" y="2776144"/>
            <a:ext cx="5148072" cy="18543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Mayor </a:t>
            </a:r>
            <a:r>
              <a:rPr dirty="0" err="1"/>
              <a:t>exigencia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usos</a:t>
            </a:r>
            <a:r>
              <a:rPr dirty="0"/>
              <a:t> </a:t>
            </a:r>
            <a:r>
              <a:rPr dirty="0" err="1"/>
              <a:t>críticos</a:t>
            </a:r>
            <a:r>
              <a:rPr dirty="0"/>
              <a:t>; </a:t>
            </a:r>
            <a:r>
              <a:rPr dirty="0" err="1"/>
              <a:t>menor</a:t>
            </a:r>
            <a:r>
              <a:rPr dirty="0"/>
              <a:t> carga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usos</a:t>
            </a:r>
            <a:r>
              <a:rPr dirty="0"/>
              <a:t> de bajo </a:t>
            </a:r>
            <a:r>
              <a:rPr dirty="0" err="1"/>
              <a:t>riesgo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Reglas </a:t>
            </a:r>
            <a:r>
              <a:rPr dirty="0" err="1"/>
              <a:t>claras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responsabilidad</a:t>
            </a:r>
            <a:r>
              <a:rPr dirty="0"/>
              <a:t>, </a:t>
            </a:r>
            <a:r>
              <a:rPr dirty="0" err="1"/>
              <a:t>privacidad</a:t>
            </a:r>
            <a:r>
              <a:rPr dirty="0"/>
              <a:t> y </a:t>
            </a:r>
            <a:r>
              <a:rPr dirty="0" err="1"/>
              <a:t>trazabilidad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Evitar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la </a:t>
            </a:r>
            <a:r>
              <a:rPr dirty="0" err="1"/>
              <a:t>incertidumbre</a:t>
            </a:r>
            <a:r>
              <a:rPr dirty="0"/>
              <a:t> </a:t>
            </a:r>
            <a:r>
              <a:rPr dirty="0" err="1"/>
              <a:t>regulatoria</a:t>
            </a:r>
            <a:r>
              <a:rPr dirty="0"/>
              <a:t> </a:t>
            </a:r>
            <a:r>
              <a:rPr dirty="0" err="1"/>
              <a:t>paralice</a:t>
            </a:r>
            <a:r>
              <a:rPr dirty="0"/>
              <a:t> </a:t>
            </a:r>
            <a:r>
              <a:rPr dirty="0" err="1"/>
              <a:t>inversión</a:t>
            </a:r>
            <a:r>
              <a:rPr dirty="0"/>
              <a:t> </a:t>
            </a:r>
            <a:r>
              <a:rPr dirty="0" err="1"/>
              <a:t>útil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Actualizar</a:t>
            </a:r>
            <a:r>
              <a:rPr dirty="0"/>
              <a:t> </a:t>
            </a:r>
            <a:r>
              <a:rPr dirty="0" err="1"/>
              <a:t>normas</a:t>
            </a:r>
            <a:r>
              <a:rPr dirty="0"/>
              <a:t> al </a:t>
            </a:r>
            <a:r>
              <a:rPr dirty="0" err="1"/>
              <a:t>ritmo</a:t>
            </a:r>
            <a:r>
              <a:rPr dirty="0"/>
              <a:t>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riesgos</a:t>
            </a:r>
            <a:r>
              <a:rPr dirty="0"/>
              <a:t> reales, no de </a:t>
            </a:r>
            <a:r>
              <a:rPr dirty="0" err="1"/>
              <a:t>titulares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00200"/>
            <a:ext cx="5257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1600200"/>
            <a:ext cx="64008" cy="4251960"/>
          </a:xfrm>
          <a:prstGeom prst="rect">
            <a:avLst/>
          </a:prstGeom>
          <a:solidFill>
            <a:srgbClr val="AE47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19088" y="1709928"/>
            <a:ext cx="48920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t>COORDINACIÓN INTERNACIONAL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891725"/>
            <a:ext cx="4873752" cy="2062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Estándares</a:t>
            </a:r>
            <a:r>
              <a:rPr dirty="0"/>
              <a:t> </a:t>
            </a:r>
            <a:r>
              <a:rPr dirty="0" err="1"/>
              <a:t>comunes</a:t>
            </a:r>
            <a:r>
              <a:rPr dirty="0"/>
              <a:t> de </a:t>
            </a:r>
            <a:r>
              <a:rPr dirty="0" err="1"/>
              <a:t>evaluación</a:t>
            </a:r>
            <a:r>
              <a:rPr dirty="0"/>
              <a:t> y </a:t>
            </a:r>
            <a:r>
              <a:rPr dirty="0" err="1"/>
              <a:t>seguridad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Mínimos</a:t>
            </a:r>
            <a:r>
              <a:rPr dirty="0"/>
              <a:t> </a:t>
            </a:r>
            <a:r>
              <a:rPr dirty="0" err="1"/>
              <a:t>compartidos</a:t>
            </a:r>
            <a:r>
              <a:rPr dirty="0"/>
              <a:t> para </a:t>
            </a:r>
            <a:r>
              <a:rPr dirty="0" err="1"/>
              <a:t>usos</a:t>
            </a:r>
            <a:r>
              <a:rPr dirty="0"/>
              <a:t> </a:t>
            </a:r>
            <a:r>
              <a:rPr dirty="0" err="1"/>
              <a:t>especialmente</a:t>
            </a:r>
            <a:r>
              <a:rPr dirty="0"/>
              <a:t> </a:t>
            </a:r>
            <a:r>
              <a:rPr dirty="0" err="1"/>
              <a:t>peligrosos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</a:t>
            </a:r>
            <a:r>
              <a:rPr dirty="0" err="1"/>
              <a:t>Reducir</a:t>
            </a:r>
            <a:r>
              <a:rPr dirty="0"/>
              <a:t> el </a:t>
            </a:r>
            <a:r>
              <a:rPr dirty="0" err="1"/>
              <a:t>incentivo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carrera</a:t>
            </a:r>
            <a:r>
              <a:rPr dirty="0"/>
              <a:t> </a:t>
            </a:r>
            <a:r>
              <a:rPr dirty="0" err="1"/>
              <a:t>puramente</a:t>
            </a:r>
            <a:r>
              <a:rPr dirty="0"/>
              <a:t> </a:t>
            </a:r>
            <a:r>
              <a:rPr dirty="0" err="1"/>
              <a:t>defensiva</a:t>
            </a:r>
            <a:r>
              <a:rPr dirty="0"/>
              <a:t>.</a:t>
            </a:r>
            <a:endParaRPr lang="es-ES"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endParaRPr dirty="0"/>
          </a:p>
          <a:p>
            <a:pPr>
              <a:spcAft>
                <a:spcPts val="400"/>
              </a:spcAft>
              <a:defRPr sz="1350">
                <a:solidFill>
                  <a:srgbClr val="262C34"/>
                </a:solidFill>
              </a:defRPr>
            </a:pPr>
            <a:r>
              <a:rPr dirty="0"/>
              <a:t>• La </a:t>
            </a:r>
            <a:r>
              <a:rPr dirty="0" err="1"/>
              <a:t>coordinación</a:t>
            </a:r>
            <a:r>
              <a:rPr dirty="0"/>
              <a:t> no </a:t>
            </a:r>
            <a:r>
              <a:rPr dirty="0" err="1"/>
              <a:t>elimina</a:t>
            </a:r>
            <a:r>
              <a:rPr dirty="0"/>
              <a:t> la </a:t>
            </a:r>
            <a:r>
              <a:rPr dirty="0" err="1"/>
              <a:t>competencia</a:t>
            </a:r>
            <a:r>
              <a:rPr dirty="0"/>
              <a:t>, </a:t>
            </a:r>
            <a:r>
              <a:rPr dirty="0" err="1"/>
              <a:t>pero</a:t>
            </a:r>
            <a:r>
              <a:rPr dirty="0"/>
              <a:t> puede </a:t>
            </a:r>
            <a:r>
              <a:rPr dirty="0" err="1"/>
              <a:t>limitar</a:t>
            </a:r>
            <a:r>
              <a:rPr dirty="0"/>
              <a:t> </a:t>
            </a:r>
            <a:r>
              <a:rPr dirty="0" err="1"/>
              <a:t>algunos</a:t>
            </a:r>
            <a:r>
              <a:rPr dirty="0"/>
              <a:t> </a:t>
            </a:r>
            <a:r>
              <a:rPr dirty="0" err="1"/>
              <a:t>riesgos</a:t>
            </a: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t>20</a:t>
            </a:r>
          </a:p>
        </p:txBody>
      </p:sp>
      <p:sp>
        <p:nvSpPr>
          <p:cNvPr id="13" name="Rounded Rectangle 12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t>ÍNDICE</a:t>
            </a:r>
          </a:p>
        </p:txBody>
      </p:sp>
      <p:sp>
        <p:nvSpPr>
          <p:cNvPr id="14" name="Rounded Rectangle 13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t>VOLVER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9728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000" b="1">
                <a:solidFill>
                  <a:srgbClr val="2D66AE"/>
                </a:solidFill>
              </a:defRPr>
            </a:pPr>
            <a:r>
              <a:rPr lang="es-ES" noProof="0" dirty="0"/>
              <a:t>20. CAMBIO DE FASE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66928"/>
            <a:ext cx="10972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500" b="1">
                <a:solidFill>
                  <a:srgbClr val="121D2E"/>
                </a:solidFill>
              </a:defRPr>
            </a:pPr>
            <a:r>
              <a:rPr lang="es-ES" sz="2600" b="1" noProof="0" dirty="0">
                <a:solidFill>
                  <a:srgbClr val="121D2E"/>
                </a:solidFill>
              </a:rPr>
              <a:t>La competición puede desplazarse del modelo a la industrialización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00200"/>
            <a:ext cx="480060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5" name="Rectangle 4"/>
          <p:cNvSpPr/>
          <p:nvPr/>
        </p:nvSpPr>
        <p:spPr>
          <a:xfrm>
            <a:off x="777240" y="1600200"/>
            <a:ext cx="64008" cy="3611880"/>
          </a:xfrm>
          <a:prstGeom prst="rect">
            <a:avLst/>
          </a:prstGeom>
          <a:solidFill>
            <a:srgbClr val="2D66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978408" y="1709928"/>
            <a:ext cx="44348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FASE 1 — CREAR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2420361"/>
            <a:ext cx="4416552" cy="23647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Más parámetros.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Más cómputo.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Modelos más capaces.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Más inversión.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sz="2800" noProof="0" dirty="0"/>
              <a:t> ¿quién tiene el mejor modelo?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1600200"/>
            <a:ext cx="480060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9" name="Rectangle 8"/>
          <p:cNvSpPr/>
          <p:nvPr/>
        </p:nvSpPr>
        <p:spPr>
          <a:xfrm>
            <a:off x="6583680" y="1600200"/>
            <a:ext cx="64008" cy="3611880"/>
          </a:xfrm>
          <a:prstGeom prst="rect">
            <a:avLst/>
          </a:prstGeom>
          <a:solidFill>
            <a:srgbClr val="3E7E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6784848" y="1709928"/>
            <a:ext cx="44348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/>
              <a:t>FASE 2 — INDUSTRIALIZAR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2420361"/>
            <a:ext cx="4416552" cy="236475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Más eficiencia.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Menor coste por tarea.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Infraestructura suficiente.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noProof="0" dirty="0"/>
              <a:t>• Integración en procesos.</a:t>
            </a:r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endParaRPr lang="es-ES" noProof="0" dirty="0"/>
          </a:p>
          <a:p>
            <a:pPr algn="ctr">
              <a:spcAft>
                <a:spcPts val="400"/>
              </a:spcAft>
              <a:defRPr sz="1500">
                <a:solidFill>
                  <a:srgbClr val="262C34"/>
                </a:solidFill>
              </a:defRPr>
            </a:pPr>
            <a:r>
              <a:rPr lang="es-ES" sz="2800" noProof="0" dirty="0"/>
              <a:t>¿quién convierte IA en productividad?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577840" y="3383280"/>
            <a:ext cx="1005840" cy="0"/>
          </a:xfrm>
          <a:prstGeom prst="line">
            <a:avLst/>
          </a:prstGeom>
          <a:ln w="25400">
            <a:solidFill>
              <a:srgbClr val="121D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1508760" y="5532120"/>
            <a:ext cx="9144000" cy="621792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4" name="Rectangle 13"/>
          <p:cNvSpPr/>
          <p:nvPr/>
        </p:nvSpPr>
        <p:spPr>
          <a:xfrm>
            <a:off x="1508760" y="5532120"/>
            <a:ext cx="64008" cy="621792"/>
          </a:xfrm>
          <a:prstGeom prst="rect">
            <a:avLst/>
          </a:prstGeom>
          <a:solidFill>
            <a:srgbClr val="121D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1709928" y="5660136"/>
            <a:ext cx="8778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400" b="1">
                <a:solidFill>
                  <a:srgbClr val="121D2E"/>
                </a:solidFill>
              </a:defRPr>
            </a:pPr>
            <a:r>
              <a:rPr lang="es-ES" noProof="0" dirty="0">
                <a:solidFill>
                  <a:srgbClr val="FF0000"/>
                </a:solidFill>
              </a:rPr>
              <a:t>CAMBIO DE VENTAJA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9240" y="5695483"/>
            <a:ext cx="8772144" cy="28469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50" b="0">
                <a:solidFill>
                  <a:srgbClr val="262C34"/>
                </a:solidFill>
              </a:defRPr>
            </a:pPr>
            <a:r>
              <a:rPr lang="es-ES" noProof="0" dirty="0">
                <a:solidFill>
                  <a:srgbClr val="FF0000"/>
                </a:solidFill>
              </a:rPr>
              <a:t>De “tener inteligencia” a “saber utilizarla mejor”.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0292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00" b="0">
                <a:solidFill>
                  <a:srgbClr val="636E7B"/>
                </a:solidFill>
              </a:defRPr>
            </a:pPr>
            <a:r>
              <a:rPr lang="es-ES" noProof="0" dirty="0"/>
              <a:t>21</a:t>
            </a:r>
          </a:p>
        </p:txBody>
      </p:sp>
      <p:sp>
        <p:nvSpPr>
          <p:cNvPr id="18" name="Rounded Rectangle 17">
            <a:hlinkClick r:id="rId2" action="ppaction://hlinksldjump"/>
          </p:cNvPr>
          <p:cNvSpPr/>
          <p:nvPr/>
        </p:nvSpPr>
        <p:spPr>
          <a:xfrm>
            <a:off x="502920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D66AE"/>
                </a:solidFill>
              </a:defRPr>
            </a:pPr>
            <a:r>
              <a:rPr lang="es-ES" noProof="0" dirty="0"/>
              <a:t>ÍNDICE</a:t>
            </a:r>
          </a:p>
        </p:txBody>
      </p:sp>
      <p:sp>
        <p:nvSpPr>
          <p:cNvPr id="19" name="Rounded Rectangle 18">
            <a:hlinkClick r:id="rId3" action="ppaction://hlinksldjump"/>
          </p:cNvPr>
          <p:cNvSpPr/>
          <p:nvPr/>
        </p:nvSpPr>
        <p:spPr>
          <a:xfrm>
            <a:off x="1389888" y="6336792"/>
            <a:ext cx="822960" cy="274320"/>
          </a:xfrm>
          <a:prstGeom prst="roundRect">
            <a:avLst/>
          </a:prstGeom>
          <a:solidFill>
            <a:srgbClr val="FFFFFF"/>
          </a:solidFill>
          <a:ln>
            <a:solidFill>
              <a:srgbClr val="DA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636E7B"/>
                </a:solidFill>
              </a:defRPr>
            </a:pPr>
            <a:r>
              <a:rPr lang="es-ES" noProof="0" dirty="0"/>
              <a:t>VOLVER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2397</Words>
  <Application>Microsoft Office PowerPoint</Application>
  <PresentationFormat>Panorámica</PresentationFormat>
  <Paragraphs>466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francisco misiego blazquez</cp:lastModifiedBy>
  <cp:revision>2</cp:revision>
  <dcterms:created xsi:type="dcterms:W3CDTF">2013-01-27T09:14:16Z</dcterms:created>
  <dcterms:modified xsi:type="dcterms:W3CDTF">2026-09-18T20:29:44Z</dcterms:modified>
  <cp:category/>
</cp:coreProperties>
</file>